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275" r:id="rId79"/>
    <p:sldId id="276" r:id="rId80"/>
    <p:sldId id="277" r:id="rId81"/>
    <p:sldId id="278" r:id="rId8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Bebas Neue" charset="1" panose="00000500000000000000"/>
      <p:regular r:id="rId10"/>
    </p:embeddedFont>
    <p:embeddedFont>
      <p:font typeface="Bebas Neue Bold" charset="1" panose="020B0606020202050201"/>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Montserrat Light" charset="1" panose="00000400000000000000"/>
      <p:regular r:id="rId16"/>
    </p:embeddedFont>
    <p:embeddedFont>
      <p:font typeface="Montserrat Light Bold" charset="1" panose="00000800000000000000"/>
      <p:regular r:id="rId17"/>
    </p:embeddedFont>
    <p:embeddedFont>
      <p:font typeface="Montserrat Light Italics" charset="1" panose="00000400000000000000"/>
      <p:regular r:id="rId18"/>
    </p:embeddedFont>
    <p:embeddedFont>
      <p:font typeface="Montserrat Light Bold Italics" charset="1" panose="00000800000000000000"/>
      <p:regular r:id="rId19"/>
    </p:embeddedFont>
    <p:embeddedFont>
      <p:font typeface="DM Sans" charset="1" panose="00000000000000000000"/>
      <p:regular r:id="rId20"/>
    </p:embeddedFont>
    <p:embeddedFont>
      <p:font typeface="DM Sans Bold" charset="1" panose="00000000000000000000"/>
      <p:regular r:id="rId21"/>
    </p:embeddedFont>
    <p:embeddedFont>
      <p:font typeface="DM Sans Italics" charset="1" panose="00000000000000000000"/>
      <p:regular r:id="rId22"/>
    </p:embeddedFont>
    <p:embeddedFont>
      <p:font typeface="DM Sans Bold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uce Italics" charset="1" panose="00000500000000000000"/>
      <p:regular r:id="rId32"/>
    </p:embeddedFont>
    <p:embeddedFont>
      <p:font typeface="Open Sauce Bold Italics" charset="1" panose="00000800000000000000"/>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
      <p:font typeface="Open Sauce Medium" charset="1" panose="00000600000000000000"/>
      <p:regular r:id="rId36"/>
    </p:embeddedFont>
    <p:embeddedFont>
      <p:font typeface="Open Sauce Medium Italics" charset="1" panose="00000600000000000000"/>
      <p:regular r:id="rId37"/>
    </p:embeddedFont>
    <p:embeddedFont>
      <p:font typeface="Open Sauce Semi-Bold" charset="1" panose="00000700000000000000"/>
      <p:regular r:id="rId38"/>
    </p:embeddedFont>
    <p:embeddedFont>
      <p:font typeface="Open Sauce Semi-Bold Italics" charset="1" panose="00000700000000000000"/>
      <p:regular r:id="rId39"/>
    </p:embeddedFont>
    <p:embeddedFont>
      <p:font typeface="Open Sauce Heavy" charset="1" panose="00000A00000000000000"/>
      <p:regular r:id="rId40"/>
    </p:embeddedFont>
    <p:embeddedFont>
      <p:font typeface="Open Sauce Heavy Italics" charset="1" panose="00000A00000000000000"/>
      <p:regular r:id="rId41"/>
    </p:embeddedFont>
    <p:embeddedFont>
      <p:font typeface="Montserrat" charset="1" panose="00000500000000000000"/>
      <p:regular r:id="rId42"/>
    </p:embeddedFont>
    <p:embeddedFont>
      <p:font typeface="Montserrat Bold" charset="1" panose="00000800000000000000"/>
      <p:regular r:id="rId43"/>
    </p:embeddedFont>
    <p:embeddedFont>
      <p:font typeface="Montserrat Italics" charset="1" panose="00000500000000000000"/>
      <p:regular r:id="rId44"/>
    </p:embeddedFont>
    <p:embeddedFont>
      <p:font typeface="Montserrat Bold Italics" charset="1" panose="00000800000000000000"/>
      <p:regular r:id="rId45"/>
    </p:embeddedFont>
    <p:embeddedFont>
      <p:font typeface="Montserrat Thin" charset="1" panose="00000300000000000000"/>
      <p:regular r:id="rId46"/>
    </p:embeddedFont>
    <p:embeddedFont>
      <p:font typeface="Montserrat Thin Italics" charset="1" panose="00000300000000000000"/>
      <p:regular r:id="rId47"/>
    </p:embeddedFont>
    <p:embeddedFont>
      <p:font typeface="Montserrat Extra-Light" charset="1" panose="00000300000000000000"/>
      <p:regular r:id="rId48"/>
    </p:embeddedFont>
    <p:embeddedFont>
      <p:font typeface="Montserrat Extra-Light Italics" charset="1" panose="00000300000000000000"/>
      <p:regular r:id="rId49"/>
    </p:embeddedFont>
    <p:embeddedFont>
      <p:font typeface="Montserrat Light" charset="1" panose="00000400000000000000"/>
      <p:regular r:id="rId50"/>
    </p:embeddedFont>
    <p:embeddedFont>
      <p:font typeface="Montserrat Light Italics" charset="1" panose="00000400000000000000"/>
      <p:regular r:id="rId51"/>
    </p:embeddedFont>
    <p:embeddedFont>
      <p:font typeface="Montserrat Medium" charset="1" panose="00000600000000000000"/>
      <p:regular r:id="rId52"/>
    </p:embeddedFont>
    <p:embeddedFont>
      <p:font typeface="Montserrat Medium Italics" charset="1" panose="00000600000000000000"/>
      <p:regular r:id="rId53"/>
    </p:embeddedFont>
    <p:embeddedFont>
      <p:font typeface="Montserrat Semi-Bold" charset="1" panose="00000700000000000000"/>
      <p:regular r:id="rId54"/>
    </p:embeddedFont>
    <p:embeddedFont>
      <p:font typeface="Montserrat Semi-Bold Italics" charset="1" panose="00000700000000000000"/>
      <p:regular r:id="rId55"/>
    </p:embeddedFont>
    <p:embeddedFont>
      <p:font typeface="Montserrat Ultra-Bold" charset="1" panose="00000900000000000000"/>
      <p:regular r:id="rId56"/>
    </p:embeddedFont>
    <p:embeddedFont>
      <p:font typeface="Montserrat Ultra-Bold Italics" charset="1" panose="00000900000000000000"/>
      <p:regular r:id="rId57"/>
    </p:embeddedFont>
    <p:embeddedFont>
      <p:font typeface="Montserrat Heavy" charset="1" panose="00000A00000000000000"/>
      <p:regular r:id="rId58"/>
    </p:embeddedFont>
    <p:embeddedFont>
      <p:font typeface="Montserrat Heavy Italics" charset="1" panose="00000A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70" Target="slides/slide11.xml" Type="http://schemas.openxmlformats.org/officeDocument/2006/relationships/slide"/><Relationship Id="rId71" Target="slides/slide12.xml" Type="http://schemas.openxmlformats.org/officeDocument/2006/relationships/slide"/><Relationship Id="rId72" Target="slides/slide13.xml" Type="http://schemas.openxmlformats.org/officeDocument/2006/relationships/slide"/><Relationship Id="rId73" Target="slides/slide14.xml" Type="http://schemas.openxmlformats.org/officeDocument/2006/relationships/slide"/><Relationship Id="rId74" Target="slides/slide15.xml" Type="http://schemas.openxmlformats.org/officeDocument/2006/relationships/slide"/><Relationship Id="rId75" Target="slides/slide16.xml" Type="http://schemas.openxmlformats.org/officeDocument/2006/relationships/slide"/><Relationship Id="rId76" Target="slides/slide17.xml" Type="http://schemas.openxmlformats.org/officeDocument/2006/relationships/slide"/><Relationship Id="rId77" Target="slides/slide18.xml" Type="http://schemas.openxmlformats.org/officeDocument/2006/relationships/slide"/><Relationship Id="rId78" Target="slides/slide19.xml" Type="http://schemas.openxmlformats.org/officeDocument/2006/relationships/slide"/><Relationship Id="rId79" Target="slides/slide20.xml" Type="http://schemas.openxmlformats.org/officeDocument/2006/relationships/slide"/><Relationship Id="rId8" Target="fonts/font8.fntdata" Type="http://schemas.openxmlformats.org/officeDocument/2006/relationships/font"/><Relationship Id="rId80" Target="slides/slide21.xml" Type="http://schemas.openxmlformats.org/officeDocument/2006/relationships/slide"/><Relationship Id="rId81" Target="slides/slide22.xml" Type="http://schemas.openxmlformats.org/officeDocument/2006/relationships/slide"/><Relationship Id="rId82" Target="slides/slide2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6014224" y="7030722"/>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11317" y="-55000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6009" y="4172880"/>
            <a:ext cx="15035982" cy="2044547"/>
            <a:chOff x="0" y="0"/>
            <a:chExt cx="20047976" cy="2726062"/>
          </a:xfrm>
        </p:grpSpPr>
        <p:grpSp>
          <p:nvGrpSpPr>
            <p:cNvPr name="Group 6" id="6"/>
            <p:cNvGrpSpPr/>
            <p:nvPr/>
          </p:nvGrpSpPr>
          <p:grpSpPr>
            <a:xfrm rot="0">
              <a:off x="0" y="0"/>
              <a:ext cx="20047976" cy="2726062"/>
              <a:chOff x="0" y="0"/>
              <a:chExt cx="2903693" cy="394835"/>
            </a:xfrm>
          </p:grpSpPr>
          <p:sp>
            <p:nvSpPr>
              <p:cNvPr name="Freeform 7" id="7"/>
              <p:cNvSpPr/>
              <p:nvPr/>
            </p:nvSpPr>
            <p:spPr>
              <a:xfrm flipH="false" flipV="false" rot="0">
                <a:off x="0" y="0"/>
                <a:ext cx="2903693" cy="394835"/>
              </a:xfrm>
              <a:custGeom>
                <a:avLst/>
                <a:gdLst/>
                <a:ahLst/>
                <a:cxnLst/>
                <a:rect r="r" b="b" t="t" l="l"/>
                <a:pathLst>
                  <a:path h="394835" w="2903693">
                    <a:moveTo>
                      <a:pt x="0" y="0"/>
                    </a:moveTo>
                    <a:lnTo>
                      <a:pt x="2903693" y="0"/>
                    </a:lnTo>
                    <a:lnTo>
                      <a:pt x="2903693" y="394835"/>
                    </a:lnTo>
                    <a:lnTo>
                      <a:pt x="0" y="394835"/>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19050"/>
                <a:ext cx="2903693" cy="413885"/>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0" y="456170"/>
              <a:ext cx="20047976" cy="1798459"/>
            </a:xfrm>
            <a:prstGeom prst="rect">
              <a:avLst/>
            </a:prstGeom>
          </p:spPr>
          <p:txBody>
            <a:bodyPr anchor="t" rtlCol="false" tIns="0" lIns="0" bIns="0" rIns="0">
              <a:spAutoFit/>
            </a:bodyPr>
            <a:lstStyle/>
            <a:p>
              <a:pPr algn="ctr">
                <a:lnSpc>
                  <a:spcPts val="11292"/>
                </a:lnSpc>
              </a:pPr>
              <a:r>
                <a:rPr lang="en-US" sz="8182" spc="801">
                  <a:solidFill>
                    <a:srgbClr val="231F20"/>
                  </a:solidFill>
                  <a:latin typeface="Bebas Neue Bold"/>
                </a:rPr>
                <a:t>CREDIT SCORE CLASSIFICATION</a:t>
              </a:r>
            </a:p>
          </p:txBody>
        </p:sp>
      </p:grpSp>
      <p:sp>
        <p:nvSpPr>
          <p:cNvPr name="TextBox 10" id="10"/>
          <p:cNvSpPr txBox="true"/>
          <p:nvPr/>
        </p:nvSpPr>
        <p:spPr>
          <a:xfrm rot="0">
            <a:off x="4862813" y="2995603"/>
            <a:ext cx="8562374" cy="763816"/>
          </a:xfrm>
          <a:prstGeom prst="rect">
            <a:avLst/>
          </a:prstGeom>
        </p:spPr>
        <p:txBody>
          <a:bodyPr anchor="t" rtlCol="false" tIns="0" lIns="0" bIns="0" rIns="0">
            <a:spAutoFit/>
          </a:bodyPr>
          <a:lstStyle/>
          <a:p>
            <a:pPr algn="ctr">
              <a:lnSpc>
                <a:spcPts val="6215"/>
              </a:lnSpc>
            </a:pPr>
            <a:r>
              <a:rPr lang="en-US" sz="4503" spc="441">
                <a:solidFill>
                  <a:srgbClr val="231F20"/>
                </a:solidFill>
                <a:latin typeface="Bebas Neue"/>
              </a:rPr>
              <a:t>AML PROJECT DELIVERABLE 2</a:t>
            </a:r>
          </a:p>
        </p:txBody>
      </p:sp>
      <p:sp>
        <p:nvSpPr>
          <p:cNvPr name="TextBox 11" id="11"/>
          <p:cNvSpPr txBox="true"/>
          <p:nvPr/>
        </p:nvSpPr>
        <p:spPr>
          <a:xfrm rot="0">
            <a:off x="1808536" y="6541277"/>
            <a:ext cx="14853455" cy="664395"/>
          </a:xfrm>
          <a:prstGeom prst="rect">
            <a:avLst/>
          </a:prstGeom>
        </p:spPr>
        <p:txBody>
          <a:bodyPr anchor="t" rtlCol="false" tIns="0" lIns="0" bIns="0" rIns="0">
            <a:spAutoFit/>
          </a:bodyPr>
          <a:lstStyle/>
          <a:p>
            <a:pPr algn="ctr">
              <a:lnSpc>
                <a:spcPts val="5317"/>
              </a:lnSpc>
            </a:pPr>
            <a:r>
              <a:rPr lang="en-US" sz="3853" spc="204">
                <a:solidFill>
                  <a:srgbClr val="231F20"/>
                </a:solidFill>
                <a:latin typeface="Bebas Neue"/>
              </a:rPr>
              <a:t>GOKUL NATESAN, MADHULIKA BALAKUMAR, SHUMAIL SAJJAD, YASH DANGE</a:t>
            </a:r>
          </a:p>
        </p:txBody>
      </p:sp>
      <p:sp>
        <p:nvSpPr>
          <p:cNvPr name="TextBox 12" id="12"/>
          <p:cNvSpPr txBox="true"/>
          <p:nvPr/>
        </p:nvSpPr>
        <p:spPr>
          <a:xfrm rot="0">
            <a:off x="16028014" y="377663"/>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95281" y="-349107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91925" y="1370429"/>
            <a:ext cx="6852075" cy="4252224"/>
          </a:xfrm>
          <a:custGeom>
            <a:avLst/>
            <a:gdLst/>
            <a:ahLst/>
            <a:cxnLst/>
            <a:rect r="r" b="b" t="t" l="l"/>
            <a:pathLst>
              <a:path h="4252224" w="6852075">
                <a:moveTo>
                  <a:pt x="0" y="0"/>
                </a:moveTo>
                <a:lnTo>
                  <a:pt x="6852075" y="0"/>
                </a:lnTo>
                <a:lnTo>
                  <a:pt x="6852075" y="4252224"/>
                </a:lnTo>
                <a:lnTo>
                  <a:pt x="0" y="4252224"/>
                </a:lnTo>
                <a:lnTo>
                  <a:pt x="0" y="0"/>
                </a:lnTo>
                <a:close/>
              </a:path>
            </a:pathLst>
          </a:custGeom>
          <a:blipFill>
            <a:blip r:embed="rId4"/>
            <a:stretch>
              <a:fillRect l="0" t="0" r="0" b="-36944"/>
            </a:stretch>
          </a:blipFill>
        </p:spPr>
      </p:sp>
      <p:sp>
        <p:nvSpPr>
          <p:cNvPr name="Freeform 4" id="4"/>
          <p:cNvSpPr/>
          <p:nvPr/>
        </p:nvSpPr>
        <p:spPr>
          <a:xfrm flipH="false" flipV="false" rot="0">
            <a:off x="9486900" y="1472506"/>
            <a:ext cx="8560354" cy="3670994"/>
          </a:xfrm>
          <a:custGeom>
            <a:avLst/>
            <a:gdLst/>
            <a:ahLst/>
            <a:cxnLst/>
            <a:rect r="r" b="b" t="t" l="l"/>
            <a:pathLst>
              <a:path h="3670994" w="8560354">
                <a:moveTo>
                  <a:pt x="0" y="0"/>
                </a:moveTo>
                <a:lnTo>
                  <a:pt x="8560354" y="0"/>
                </a:lnTo>
                <a:lnTo>
                  <a:pt x="8560354" y="3670994"/>
                </a:lnTo>
                <a:lnTo>
                  <a:pt x="0" y="3670994"/>
                </a:lnTo>
                <a:lnTo>
                  <a:pt x="0" y="0"/>
                </a:lnTo>
                <a:close/>
              </a:path>
            </a:pathLst>
          </a:custGeom>
          <a:blipFill>
            <a:blip r:embed="rId5"/>
            <a:stretch>
              <a:fillRect l="-17178" t="0" r="-2475" b="0"/>
            </a:stretch>
          </a:blipFill>
        </p:spPr>
      </p:sp>
      <p:sp>
        <p:nvSpPr>
          <p:cNvPr name="TextBox 5" id="5"/>
          <p:cNvSpPr txBox="true"/>
          <p:nvPr/>
        </p:nvSpPr>
        <p:spPr>
          <a:xfrm rot="0">
            <a:off x="1381444" y="6270138"/>
            <a:ext cx="16210911" cy="3405450"/>
          </a:xfrm>
          <a:prstGeom prst="rect">
            <a:avLst/>
          </a:prstGeom>
        </p:spPr>
        <p:txBody>
          <a:bodyPr anchor="t" rtlCol="false" tIns="0" lIns="0" bIns="0" rIns="0">
            <a:spAutoFit/>
          </a:bodyPr>
          <a:lstStyle/>
          <a:p>
            <a:pPr algn="just">
              <a:lnSpc>
                <a:spcPts val="3022"/>
              </a:lnSpc>
            </a:pPr>
            <a:r>
              <a:rPr lang="en-US" sz="2190" spc="214">
                <a:solidFill>
                  <a:srgbClr val="231F20"/>
                </a:solidFill>
                <a:latin typeface="Montserrat Bold"/>
              </a:rPr>
              <a:t>Name Column </a:t>
            </a:r>
          </a:p>
          <a:p>
            <a:pPr algn="just">
              <a:lnSpc>
                <a:spcPts val="3022"/>
              </a:lnSpc>
              <a:spcBef>
                <a:spcPct val="0"/>
              </a:spcBef>
            </a:pPr>
          </a:p>
          <a:p>
            <a:pPr algn="just">
              <a:lnSpc>
                <a:spcPts val="3022"/>
              </a:lnSpc>
              <a:spcBef>
                <a:spcPct val="0"/>
              </a:spcBef>
            </a:pPr>
            <a:r>
              <a:rPr lang="en-US" sz="2190" spc="214">
                <a:solidFill>
                  <a:srgbClr val="231F20"/>
                </a:solidFill>
                <a:latin typeface="Montserrat"/>
              </a:rPr>
              <a:t>Note: There’s actually no need to handle missing values in columns such as ‘Name’ since we will eventually drop it during the model training stages. However, this data presents us with a unique opportunity to handle these values by using the corresponding customer-id associated with every name, and hence we have implemented it. Using such techniques can help us learn different ways in which missing values can be handled depending on the data - apart from traditional methods like dropping values of interpolation. </a:t>
            </a:r>
          </a:p>
          <a:p>
            <a:pPr algn="just">
              <a:lnSpc>
                <a:spcPts val="3022"/>
              </a:lnSpc>
              <a:spcBef>
                <a:spcPct val="0"/>
              </a:spcBef>
            </a:pPr>
          </a:p>
        </p:txBody>
      </p:sp>
      <p:sp>
        <p:nvSpPr>
          <p:cNvPr name="TextBox 6" id="6"/>
          <p:cNvSpPr txBox="true"/>
          <p:nvPr/>
        </p:nvSpPr>
        <p:spPr>
          <a:xfrm rot="0">
            <a:off x="4626318" y="773589"/>
            <a:ext cx="1091644"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Before</a:t>
            </a:r>
          </a:p>
        </p:txBody>
      </p:sp>
      <p:sp>
        <p:nvSpPr>
          <p:cNvPr name="TextBox 7" id="7"/>
          <p:cNvSpPr txBox="true"/>
          <p:nvPr/>
        </p:nvSpPr>
        <p:spPr>
          <a:xfrm rot="0">
            <a:off x="13767077" y="773589"/>
            <a:ext cx="829072"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After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78624"/>
            <a:ext cx="14217050" cy="5531459"/>
          </a:xfrm>
          <a:custGeom>
            <a:avLst/>
            <a:gdLst/>
            <a:ahLst/>
            <a:cxnLst/>
            <a:rect r="r" b="b" t="t" l="l"/>
            <a:pathLst>
              <a:path h="5531459" w="14217050">
                <a:moveTo>
                  <a:pt x="0" y="0"/>
                </a:moveTo>
                <a:lnTo>
                  <a:pt x="14217050" y="0"/>
                </a:lnTo>
                <a:lnTo>
                  <a:pt x="14217050" y="5531459"/>
                </a:lnTo>
                <a:lnTo>
                  <a:pt x="0" y="5531459"/>
                </a:lnTo>
                <a:lnTo>
                  <a:pt x="0" y="0"/>
                </a:lnTo>
                <a:close/>
              </a:path>
            </a:pathLst>
          </a:custGeom>
          <a:blipFill>
            <a:blip r:embed="rId2"/>
            <a:stretch>
              <a:fillRect l="0" t="0" r="-1069" b="0"/>
            </a:stretch>
          </a:blipFill>
        </p:spPr>
      </p:sp>
      <p:sp>
        <p:nvSpPr>
          <p:cNvPr name="TextBox 3" id="3"/>
          <p:cNvSpPr txBox="true"/>
          <p:nvPr/>
        </p:nvSpPr>
        <p:spPr>
          <a:xfrm rot="0">
            <a:off x="1028700" y="574127"/>
            <a:ext cx="4892842" cy="813897"/>
          </a:xfrm>
          <a:prstGeom prst="rect">
            <a:avLst/>
          </a:prstGeom>
        </p:spPr>
        <p:txBody>
          <a:bodyPr anchor="t" rtlCol="false" tIns="0" lIns="0" bIns="0" rIns="0">
            <a:spAutoFit/>
          </a:bodyPr>
          <a:lstStyle/>
          <a:p>
            <a:pPr>
              <a:lnSpc>
                <a:spcPts val="6523"/>
              </a:lnSpc>
            </a:pPr>
            <a:r>
              <a:rPr lang="en-US" sz="4727" spc="463">
                <a:solidFill>
                  <a:srgbClr val="F5FFF5"/>
                </a:solidFill>
                <a:latin typeface="Bebas Neue Bold"/>
              </a:rPr>
              <a:t>OCCUPATION COLUMN </a:t>
            </a:r>
          </a:p>
        </p:txBody>
      </p:sp>
      <p:sp>
        <p:nvSpPr>
          <p:cNvPr name="TextBox 4" id="4"/>
          <p:cNvSpPr txBox="true"/>
          <p:nvPr/>
        </p:nvSpPr>
        <p:spPr>
          <a:xfrm rot="0">
            <a:off x="1028700" y="1603302"/>
            <a:ext cx="16423152" cy="1295103"/>
          </a:xfrm>
          <a:prstGeom prst="rect">
            <a:avLst/>
          </a:prstGeom>
        </p:spPr>
        <p:txBody>
          <a:bodyPr anchor="t" rtlCol="false" tIns="0" lIns="0" bIns="0" rIns="0">
            <a:spAutoFit/>
          </a:bodyPr>
          <a:lstStyle/>
          <a:p>
            <a:pPr>
              <a:lnSpc>
                <a:spcPts val="3467"/>
              </a:lnSpc>
              <a:spcBef>
                <a:spcPct val="0"/>
              </a:spcBef>
            </a:pPr>
            <a:r>
              <a:rPr lang="en-US" sz="2512" spc="246">
                <a:solidFill>
                  <a:srgbClr val="F5FFF5"/>
                </a:solidFill>
                <a:latin typeface="Montserrat"/>
              </a:rPr>
              <a:t>Upon observing various plots in Tableau, we noticed that in the occupation vs target column (credit score) graph, there was an anomaly. An occupation that just had ‘_________’ mentioned in 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43509"/>
            <a:ext cx="9836132" cy="2043666"/>
          </a:xfrm>
          <a:custGeom>
            <a:avLst/>
            <a:gdLst/>
            <a:ahLst/>
            <a:cxnLst/>
            <a:rect r="r" b="b" t="t" l="l"/>
            <a:pathLst>
              <a:path h="2043666" w="9836132">
                <a:moveTo>
                  <a:pt x="0" y="0"/>
                </a:moveTo>
                <a:lnTo>
                  <a:pt x="9836132" y="0"/>
                </a:lnTo>
                <a:lnTo>
                  <a:pt x="9836132" y="2043666"/>
                </a:lnTo>
                <a:lnTo>
                  <a:pt x="0" y="2043666"/>
                </a:lnTo>
                <a:lnTo>
                  <a:pt x="0" y="0"/>
                </a:lnTo>
                <a:close/>
              </a:path>
            </a:pathLst>
          </a:custGeom>
          <a:blipFill>
            <a:blip r:embed="rId2"/>
            <a:stretch>
              <a:fillRect l="0" t="-3790" r="0" b="-163727"/>
            </a:stretch>
          </a:blipFill>
        </p:spPr>
      </p:sp>
      <p:sp>
        <p:nvSpPr>
          <p:cNvPr name="Freeform 3" id="3"/>
          <p:cNvSpPr/>
          <p:nvPr/>
        </p:nvSpPr>
        <p:spPr>
          <a:xfrm flipH="false" flipV="false" rot="0">
            <a:off x="5635081" y="4175441"/>
            <a:ext cx="11375945" cy="2344998"/>
          </a:xfrm>
          <a:custGeom>
            <a:avLst/>
            <a:gdLst/>
            <a:ahLst/>
            <a:cxnLst/>
            <a:rect r="r" b="b" t="t" l="l"/>
            <a:pathLst>
              <a:path h="2344998" w="11375945">
                <a:moveTo>
                  <a:pt x="0" y="0"/>
                </a:moveTo>
                <a:lnTo>
                  <a:pt x="11375945" y="0"/>
                </a:lnTo>
                <a:lnTo>
                  <a:pt x="11375945" y="2344998"/>
                </a:lnTo>
                <a:lnTo>
                  <a:pt x="0" y="2344998"/>
                </a:lnTo>
                <a:lnTo>
                  <a:pt x="0" y="0"/>
                </a:lnTo>
                <a:close/>
              </a:path>
            </a:pathLst>
          </a:custGeom>
          <a:blipFill>
            <a:blip r:embed="rId2"/>
            <a:stretch>
              <a:fillRect l="0" t="-152351" r="0" b="-17288"/>
            </a:stretch>
          </a:blipFill>
        </p:spPr>
      </p:sp>
      <p:sp>
        <p:nvSpPr>
          <p:cNvPr name="TextBox 4" id="4"/>
          <p:cNvSpPr txBox="true"/>
          <p:nvPr/>
        </p:nvSpPr>
        <p:spPr>
          <a:xfrm rot="0">
            <a:off x="1028700" y="577547"/>
            <a:ext cx="15982326" cy="864207"/>
          </a:xfrm>
          <a:prstGeom prst="rect">
            <a:avLst/>
          </a:prstGeom>
        </p:spPr>
        <p:txBody>
          <a:bodyPr anchor="t" rtlCol="false" tIns="0" lIns="0" bIns="0" rIns="0">
            <a:spAutoFit/>
          </a:bodyPr>
          <a:lstStyle/>
          <a:p>
            <a:pPr>
              <a:lnSpc>
                <a:spcPts val="3498"/>
              </a:lnSpc>
              <a:spcBef>
                <a:spcPct val="0"/>
              </a:spcBef>
            </a:pPr>
            <a:r>
              <a:rPr lang="en-US" sz="2535" spc="248">
                <a:solidFill>
                  <a:srgbClr val="FFFFFF"/>
                </a:solidFill>
                <a:latin typeface="Montserrat"/>
              </a:rPr>
              <a:t>Similar to above techniques, we can simply replace occupation of '______' with the correct occupation of the applicant by looking up the corresponding customer_id</a:t>
            </a:r>
          </a:p>
        </p:txBody>
      </p:sp>
      <p:sp>
        <p:nvSpPr>
          <p:cNvPr name="TextBox 5" id="5"/>
          <p:cNvSpPr txBox="true"/>
          <p:nvPr/>
        </p:nvSpPr>
        <p:spPr>
          <a:xfrm rot="0">
            <a:off x="1028700" y="6770605"/>
            <a:ext cx="15982326" cy="3047194"/>
          </a:xfrm>
          <a:prstGeom prst="rect">
            <a:avLst/>
          </a:prstGeom>
        </p:spPr>
        <p:txBody>
          <a:bodyPr anchor="t" rtlCol="false" tIns="0" lIns="0" bIns="0" rIns="0">
            <a:spAutoFit/>
          </a:bodyPr>
          <a:lstStyle/>
          <a:p>
            <a:pPr algn="just">
              <a:lnSpc>
                <a:spcPts val="3498"/>
              </a:lnSpc>
            </a:pPr>
            <a:r>
              <a:rPr lang="en-US" sz="2535" spc="248">
                <a:solidFill>
                  <a:srgbClr val="FFFFFF"/>
                </a:solidFill>
                <a:latin typeface="Montserrat"/>
              </a:rPr>
              <a:t>Important thing to note here is that: even though all seemed fine about the occupation column in the initial data.info part (no missing values, datatype was categorical as expected), there were certain issues with the data. Unlike the Name column which couldn’t have any influence on our target column, the occupation might be an important feature and thereby needs to be cleaned properly. This goes to show that data cleaning should be done carefully and scrupulously. </a:t>
            </a:r>
          </a:p>
          <a:p>
            <a:pPr algn="just">
              <a:lnSpc>
                <a:spcPts val="349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541" y="5566763"/>
            <a:ext cx="5811583" cy="2466679"/>
          </a:xfrm>
          <a:custGeom>
            <a:avLst/>
            <a:gdLst/>
            <a:ahLst/>
            <a:cxnLst/>
            <a:rect r="r" b="b" t="t" l="l"/>
            <a:pathLst>
              <a:path h="2466679" w="5811583">
                <a:moveTo>
                  <a:pt x="0" y="0"/>
                </a:moveTo>
                <a:lnTo>
                  <a:pt x="5811582" y="0"/>
                </a:lnTo>
                <a:lnTo>
                  <a:pt x="5811582" y="2466679"/>
                </a:lnTo>
                <a:lnTo>
                  <a:pt x="0" y="2466679"/>
                </a:lnTo>
                <a:lnTo>
                  <a:pt x="0" y="0"/>
                </a:lnTo>
                <a:close/>
              </a:path>
            </a:pathLst>
          </a:custGeom>
          <a:blipFill>
            <a:blip r:embed="rId2"/>
            <a:stretch>
              <a:fillRect l="-99841" t="0" r="0" b="0"/>
            </a:stretch>
          </a:blipFill>
        </p:spPr>
      </p:sp>
      <p:sp>
        <p:nvSpPr>
          <p:cNvPr name="Freeform 3" id="3"/>
          <p:cNvSpPr/>
          <p:nvPr/>
        </p:nvSpPr>
        <p:spPr>
          <a:xfrm flipH="false" flipV="false" rot="0">
            <a:off x="11877199" y="6307187"/>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759189" y="5566763"/>
            <a:ext cx="8500111" cy="3027567"/>
          </a:xfrm>
          <a:custGeom>
            <a:avLst/>
            <a:gdLst/>
            <a:ahLst/>
            <a:cxnLst/>
            <a:rect r="r" b="b" t="t" l="l"/>
            <a:pathLst>
              <a:path h="3027567" w="8500111">
                <a:moveTo>
                  <a:pt x="0" y="0"/>
                </a:moveTo>
                <a:lnTo>
                  <a:pt x="8500111" y="0"/>
                </a:lnTo>
                <a:lnTo>
                  <a:pt x="8500111" y="3027567"/>
                </a:lnTo>
                <a:lnTo>
                  <a:pt x="0" y="3027567"/>
                </a:lnTo>
                <a:lnTo>
                  <a:pt x="0" y="0"/>
                </a:lnTo>
                <a:close/>
              </a:path>
            </a:pathLst>
          </a:custGeom>
          <a:blipFill>
            <a:blip r:embed="rId5"/>
            <a:stretch>
              <a:fillRect l="0" t="0" r="-2543" b="0"/>
            </a:stretch>
          </a:blipFill>
        </p:spPr>
      </p:sp>
      <p:sp>
        <p:nvSpPr>
          <p:cNvPr name="TextBox 5" id="5"/>
          <p:cNvSpPr txBox="true"/>
          <p:nvPr/>
        </p:nvSpPr>
        <p:spPr>
          <a:xfrm rot="0">
            <a:off x="1028700" y="971550"/>
            <a:ext cx="2426970"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Annual Income</a:t>
            </a:r>
          </a:p>
        </p:txBody>
      </p:sp>
      <p:sp>
        <p:nvSpPr>
          <p:cNvPr name="TextBox 6" id="6"/>
          <p:cNvSpPr txBox="true"/>
          <p:nvPr/>
        </p:nvSpPr>
        <p:spPr>
          <a:xfrm rot="0">
            <a:off x="1028700" y="1697612"/>
            <a:ext cx="16933485" cy="2825529"/>
          </a:xfrm>
          <a:prstGeom prst="rect">
            <a:avLst/>
          </a:prstGeom>
        </p:spPr>
        <p:txBody>
          <a:bodyPr anchor="t" rtlCol="false" tIns="0" lIns="0" bIns="0" rIns="0">
            <a:spAutoFit/>
          </a:bodyPr>
          <a:lstStyle/>
          <a:p>
            <a:pPr>
              <a:lnSpc>
                <a:spcPts val="3774"/>
              </a:lnSpc>
              <a:spcBef>
                <a:spcPct val="0"/>
              </a:spcBef>
            </a:pPr>
            <a:r>
              <a:rPr lang="en-US" sz="2735" spc="268">
                <a:solidFill>
                  <a:srgbClr val="231F20"/>
                </a:solidFill>
                <a:latin typeface="Montserrat"/>
              </a:rPr>
              <a:t>Similar to previous cases, the annual income column has two issues. A. ‘_’ present on certain intervals, B. Object datatype, C. Presence of outliers.</a:t>
            </a:r>
          </a:p>
          <a:p>
            <a:pPr>
              <a:lnSpc>
                <a:spcPts val="3774"/>
              </a:lnSpc>
              <a:spcBef>
                <a:spcPct val="0"/>
              </a:spcBef>
            </a:pPr>
          </a:p>
          <a:p>
            <a:pPr>
              <a:lnSpc>
                <a:spcPts val="3774"/>
              </a:lnSpc>
              <a:spcBef>
                <a:spcPct val="0"/>
              </a:spcBef>
            </a:pPr>
            <a:r>
              <a:rPr lang="en-US" sz="2735" spc="268">
                <a:solidFill>
                  <a:srgbClr val="231F20"/>
                </a:solidFill>
                <a:latin typeface="Montserrat"/>
              </a:rPr>
              <a:t>After handling underscores and converting the datatype, we handled the outliers by using the correct annual income from the corresponding customer_id, as shown in previous cases. </a:t>
            </a:r>
          </a:p>
        </p:txBody>
      </p:sp>
      <p:sp>
        <p:nvSpPr>
          <p:cNvPr name="TextBox 7" id="7"/>
          <p:cNvSpPr txBox="true"/>
          <p:nvPr/>
        </p:nvSpPr>
        <p:spPr>
          <a:xfrm rot="0">
            <a:off x="3455670" y="4930652"/>
            <a:ext cx="1091644"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Before</a:t>
            </a:r>
          </a:p>
        </p:txBody>
      </p:sp>
      <p:sp>
        <p:nvSpPr>
          <p:cNvPr name="TextBox 8" id="8"/>
          <p:cNvSpPr txBox="true"/>
          <p:nvPr/>
        </p:nvSpPr>
        <p:spPr>
          <a:xfrm rot="0">
            <a:off x="13009244" y="4930652"/>
            <a:ext cx="829072"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After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3890" y="1342532"/>
            <a:ext cx="11978985" cy="2676720"/>
          </a:xfrm>
          <a:custGeom>
            <a:avLst/>
            <a:gdLst/>
            <a:ahLst/>
            <a:cxnLst/>
            <a:rect r="r" b="b" t="t" l="l"/>
            <a:pathLst>
              <a:path h="2676720" w="11978985">
                <a:moveTo>
                  <a:pt x="0" y="0"/>
                </a:moveTo>
                <a:lnTo>
                  <a:pt x="11978985" y="0"/>
                </a:lnTo>
                <a:lnTo>
                  <a:pt x="11978985" y="2676720"/>
                </a:lnTo>
                <a:lnTo>
                  <a:pt x="0" y="2676720"/>
                </a:lnTo>
                <a:lnTo>
                  <a:pt x="0" y="0"/>
                </a:lnTo>
                <a:close/>
              </a:path>
            </a:pathLst>
          </a:custGeom>
          <a:blipFill>
            <a:blip r:embed="rId2"/>
            <a:stretch>
              <a:fillRect l="0" t="0" r="0" b="0"/>
            </a:stretch>
          </a:blipFill>
        </p:spPr>
      </p:sp>
      <p:sp>
        <p:nvSpPr>
          <p:cNvPr name="Freeform 3" id="3"/>
          <p:cNvSpPr/>
          <p:nvPr/>
        </p:nvSpPr>
        <p:spPr>
          <a:xfrm flipH="false" flipV="false" rot="0">
            <a:off x="843890" y="6698835"/>
            <a:ext cx="5844366" cy="2826403"/>
          </a:xfrm>
          <a:custGeom>
            <a:avLst/>
            <a:gdLst/>
            <a:ahLst/>
            <a:cxnLst/>
            <a:rect r="r" b="b" t="t" l="l"/>
            <a:pathLst>
              <a:path h="2826403" w="5844366">
                <a:moveTo>
                  <a:pt x="0" y="0"/>
                </a:moveTo>
                <a:lnTo>
                  <a:pt x="5844366" y="0"/>
                </a:lnTo>
                <a:lnTo>
                  <a:pt x="5844366" y="2826403"/>
                </a:lnTo>
                <a:lnTo>
                  <a:pt x="0" y="2826403"/>
                </a:lnTo>
                <a:lnTo>
                  <a:pt x="0" y="0"/>
                </a:lnTo>
                <a:close/>
              </a:path>
            </a:pathLst>
          </a:custGeom>
          <a:blipFill>
            <a:blip r:embed="rId3"/>
            <a:stretch>
              <a:fillRect l="-98720" t="0" r="0" b="0"/>
            </a:stretch>
          </a:blipFill>
        </p:spPr>
      </p:sp>
      <p:sp>
        <p:nvSpPr>
          <p:cNvPr name="Freeform 4" id="4"/>
          <p:cNvSpPr/>
          <p:nvPr/>
        </p:nvSpPr>
        <p:spPr>
          <a:xfrm flipH="false" flipV="false" rot="0">
            <a:off x="8386450" y="6431897"/>
            <a:ext cx="8872850" cy="3360278"/>
          </a:xfrm>
          <a:custGeom>
            <a:avLst/>
            <a:gdLst/>
            <a:ahLst/>
            <a:cxnLst/>
            <a:rect r="r" b="b" t="t" l="l"/>
            <a:pathLst>
              <a:path h="3360278" w="8872850">
                <a:moveTo>
                  <a:pt x="0" y="0"/>
                </a:moveTo>
                <a:lnTo>
                  <a:pt x="8872850" y="0"/>
                </a:lnTo>
                <a:lnTo>
                  <a:pt x="8872850" y="3360278"/>
                </a:lnTo>
                <a:lnTo>
                  <a:pt x="0" y="3360278"/>
                </a:lnTo>
                <a:lnTo>
                  <a:pt x="0" y="0"/>
                </a:lnTo>
                <a:close/>
              </a:path>
            </a:pathLst>
          </a:custGeom>
          <a:blipFill>
            <a:blip r:embed="rId4"/>
            <a:stretch>
              <a:fillRect l="0" t="0" r="-11155" b="0"/>
            </a:stretch>
          </a:blipFill>
        </p:spPr>
      </p:sp>
      <p:sp>
        <p:nvSpPr>
          <p:cNvPr name="TextBox 5" id="5"/>
          <p:cNvSpPr txBox="true"/>
          <p:nvPr/>
        </p:nvSpPr>
        <p:spPr>
          <a:xfrm rot="0">
            <a:off x="1028700" y="575627"/>
            <a:ext cx="3658076"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Monhtly Inhand Salary</a:t>
            </a:r>
          </a:p>
        </p:txBody>
      </p:sp>
      <p:sp>
        <p:nvSpPr>
          <p:cNvPr name="TextBox 6" id="6"/>
          <p:cNvSpPr txBox="true"/>
          <p:nvPr/>
        </p:nvSpPr>
        <p:spPr>
          <a:xfrm rot="0">
            <a:off x="2970595" y="5909848"/>
            <a:ext cx="1091644"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Before</a:t>
            </a:r>
          </a:p>
        </p:txBody>
      </p:sp>
      <p:sp>
        <p:nvSpPr>
          <p:cNvPr name="TextBox 7" id="7"/>
          <p:cNvSpPr txBox="true"/>
          <p:nvPr/>
        </p:nvSpPr>
        <p:spPr>
          <a:xfrm rot="0">
            <a:off x="13135661" y="5781520"/>
            <a:ext cx="829072"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After</a:t>
            </a:r>
          </a:p>
        </p:txBody>
      </p:sp>
      <p:sp>
        <p:nvSpPr>
          <p:cNvPr name="TextBox 8" id="8"/>
          <p:cNvSpPr txBox="true"/>
          <p:nvPr/>
        </p:nvSpPr>
        <p:spPr>
          <a:xfrm rot="0">
            <a:off x="843890" y="4275935"/>
            <a:ext cx="16296463" cy="1362710"/>
          </a:xfrm>
          <a:prstGeom prst="rect">
            <a:avLst/>
          </a:prstGeom>
        </p:spPr>
        <p:txBody>
          <a:bodyPr anchor="t" rtlCol="false" tIns="0" lIns="0" bIns="0" rIns="0">
            <a:spAutoFit/>
          </a:bodyPr>
          <a:lstStyle/>
          <a:p>
            <a:pPr algn="just">
              <a:lnSpc>
                <a:spcPts val="3639"/>
              </a:lnSpc>
              <a:spcBef>
                <a:spcPct val="0"/>
              </a:spcBef>
            </a:pPr>
            <a:r>
              <a:rPr lang="en-US" sz="2599">
                <a:solidFill>
                  <a:srgbClr val="231F20"/>
                </a:solidFill>
                <a:latin typeface="Canva Sans"/>
              </a:rPr>
              <a:t>As we saw in the data.info( ) section, there are missing values in this columns. Precisely, 15002 values are missing. We first assign a dummy value, ‘-1’ to all these missing values and then replace it with corresponding salary values of its customer id. The same process has been shown below: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540761" y="3329531"/>
            <a:ext cx="11613946" cy="2158344"/>
          </a:xfrm>
          <a:custGeom>
            <a:avLst/>
            <a:gdLst/>
            <a:ahLst/>
            <a:cxnLst/>
            <a:rect r="r" b="b" t="t" l="l"/>
            <a:pathLst>
              <a:path h="2158344" w="11613946">
                <a:moveTo>
                  <a:pt x="0" y="0"/>
                </a:moveTo>
                <a:lnTo>
                  <a:pt x="11613945" y="0"/>
                </a:lnTo>
                <a:lnTo>
                  <a:pt x="11613945" y="2158344"/>
                </a:lnTo>
                <a:lnTo>
                  <a:pt x="0" y="2158344"/>
                </a:lnTo>
                <a:lnTo>
                  <a:pt x="0" y="0"/>
                </a:lnTo>
                <a:close/>
              </a:path>
            </a:pathLst>
          </a:custGeom>
          <a:blipFill>
            <a:blip r:embed="rId2"/>
            <a:stretch>
              <a:fillRect l="0" t="0" r="0" b="0"/>
            </a:stretch>
          </a:blipFill>
        </p:spPr>
      </p:sp>
      <p:sp>
        <p:nvSpPr>
          <p:cNvPr name="Freeform 3" id="3"/>
          <p:cNvSpPr/>
          <p:nvPr/>
        </p:nvSpPr>
        <p:spPr>
          <a:xfrm flipH="false" flipV="false" rot="0">
            <a:off x="540761" y="6926785"/>
            <a:ext cx="11613946" cy="2800708"/>
          </a:xfrm>
          <a:custGeom>
            <a:avLst/>
            <a:gdLst/>
            <a:ahLst/>
            <a:cxnLst/>
            <a:rect r="r" b="b" t="t" l="l"/>
            <a:pathLst>
              <a:path h="2800708" w="11613946">
                <a:moveTo>
                  <a:pt x="0" y="0"/>
                </a:moveTo>
                <a:lnTo>
                  <a:pt x="11613945" y="0"/>
                </a:lnTo>
                <a:lnTo>
                  <a:pt x="11613945" y="2800708"/>
                </a:lnTo>
                <a:lnTo>
                  <a:pt x="0" y="2800708"/>
                </a:lnTo>
                <a:lnTo>
                  <a:pt x="0" y="0"/>
                </a:lnTo>
                <a:close/>
              </a:path>
            </a:pathLst>
          </a:custGeom>
          <a:blipFill>
            <a:blip r:embed="rId3"/>
            <a:stretch>
              <a:fillRect l="0" t="0" r="0" b="0"/>
            </a:stretch>
          </a:blipFill>
        </p:spPr>
      </p:sp>
      <p:sp>
        <p:nvSpPr>
          <p:cNvPr name="TextBox 4" id="4"/>
          <p:cNvSpPr txBox="true"/>
          <p:nvPr/>
        </p:nvSpPr>
        <p:spPr>
          <a:xfrm rot="0">
            <a:off x="540761" y="775970"/>
            <a:ext cx="4284186"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Bold"/>
              </a:rPr>
              <a:t>Number of bank Accounts:</a:t>
            </a:r>
          </a:p>
        </p:txBody>
      </p:sp>
      <p:sp>
        <p:nvSpPr>
          <p:cNvPr name="TextBox 5" id="5"/>
          <p:cNvSpPr txBox="true"/>
          <p:nvPr/>
        </p:nvSpPr>
        <p:spPr>
          <a:xfrm rot="0">
            <a:off x="540761" y="1461996"/>
            <a:ext cx="16879233" cy="1362710"/>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Canva Sans"/>
              </a:rPr>
              <a:t>Entries in this dataset consist of people with an usual amount of bank accounts.</a:t>
            </a:r>
          </a:p>
          <a:p>
            <a:pPr>
              <a:lnSpc>
                <a:spcPts val="3639"/>
              </a:lnSpc>
              <a:spcBef>
                <a:spcPct val="0"/>
              </a:spcBef>
            </a:pPr>
            <a:r>
              <a:rPr lang="en-US" sz="2599">
                <a:solidFill>
                  <a:srgbClr val="FFFFFF"/>
                </a:solidFill>
                <a:latin typeface="Canva Sans"/>
              </a:rPr>
              <a:t>For example, a person in the list below holds 1414 according to one entry and 8 according to all ither entries. This is clearly an error which would massively impact the model if not treated. </a:t>
            </a:r>
          </a:p>
        </p:txBody>
      </p:sp>
      <p:sp>
        <p:nvSpPr>
          <p:cNvPr name="TextBox 6" id="6"/>
          <p:cNvSpPr txBox="true"/>
          <p:nvPr/>
        </p:nvSpPr>
        <p:spPr>
          <a:xfrm rot="0">
            <a:off x="540761" y="5726000"/>
            <a:ext cx="16007595" cy="905510"/>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Canva Sans"/>
              </a:rPr>
              <a:t>We will thus adjust all entries where bank accounts are more than 11 or less than 0 (summary data shows there are negative values too).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1089" y="2154113"/>
            <a:ext cx="14316773" cy="4719467"/>
          </a:xfrm>
          <a:custGeom>
            <a:avLst/>
            <a:gdLst/>
            <a:ahLst/>
            <a:cxnLst/>
            <a:rect r="r" b="b" t="t" l="l"/>
            <a:pathLst>
              <a:path h="4719467" w="14316773">
                <a:moveTo>
                  <a:pt x="0" y="0"/>
                </a:moveTo>
                <a:lnTo>
                  <a:pt x="14316773" y="0"/>
                </a:lnTo>
                <a:lnTo>
                  <a:pt x="14316773" y="4719467"/>
                </a:lnTo>
                <a:lnTo>
                  <a:pt x="0" y="4719467"/>
                </a:lnTo>
                <a:lnTo>
                  <a:pt x="0" y="0"/>
                </a:lnTo>
                <a:close/>
              </a:path>
            </a:pathLst>
          </a:custGeom>
          <a:blipFill>
            <a:blip r:embed="rId2"/>
            <a:stretch>
              <a:fillRect l="0" t="0" r="0" b="0"/>
            </a:stretch>
          </a:blipFill>
        </p:spPr>
      </p:sp>
      <p:sp>
        <p:nvSpPr>
          <p:cNvPr name="TextBox 3" id="3"/>
          <p:cNvSpPr txBox="true"/>
          <p:nvPr/>
        </p:nvSpPr>
        <p:spPr>
          <a:xfrm rot="0">
            <a:off x="841089" y="1174253"/>
            <a:ext cx="12957175"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a:rPr>
              <a:t>After this, the values of the previous customer have now been adjusted as shown:</a:t>
            </a:r>
          </a:p>
        </p:txBody>
      </p:sp>
      <p:sp>
        <p:nvSpPr>
          <p:cNvPr name="TextBox 4" id="4"/>
          <p:cNvSpPr txBox="true"/>
          <p:nvPr/>
        </p:nvSpPr>
        <p:spPr>
          <a:xfrm rot="0">
            <a:off x="841089" y="7349830"/>
            <a:ext cx="16159622" cy="905510"/>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Canva Sans"/>
              </a:rPr>
              <a:t>Similar processing techniques were applied to remaining columns like Number of Credit cards, Interest rates, Number of loans, etc.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2226" y="793736"/>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23842" y="2318584"/>
            <a:ext cx="14769310" cy="8160044"/>
          </a:xfrm>
          <a:custGeom>
            <a:avLst/>
            <a:gdLst/>
            <a:ahLst/>
            <a:cxnLst/>
            <a:rect r="r" b="b" t="t" l="l"/>
            <a:pathLst>
              <a:path h="8160044" w="14769310">
                <a:moveTo>
                  <a:pt x="0" y="0"/>
                </a:moveTo>
                <a:lnTo>
                  <a:pt x="14769310" y="0"/>
                </a:lnTo>
                <a:lnTo>
                  <a:pt x="14769310" y="8160043"/>
                </a:lnTo>
                <a:lnTo>
                  <a:pt x="0" y="8160043"/>
                </a:lnTo>
                <a:lnTo>
                  <a:pt x="0" y="0"/>
                </a:lnTo>
                <a:close/>
              </a:path>
            </a:pathLst>
          </a:custGeom>
          <a:blipFill>
            <a:blip r:embed="rId4"/>
            <a:stretch>
              <a:fillRect l="0" t="0" r="0" b="0"/>
            </a:stretch>
          </a:blipFill>
        </p:spPr>
      </p:sp>
      <p:sp>
        <p:nvSpPr>
          <p:cNvPr name="TextBox 4" id="4"/>
          <p:cNvSpPr txBox="true"/>
          <p:nvPr/>
        </p:nvSpPr>
        <p:spPr>
          <a:xfrm rot="0">
            <a:off x="2777826" y="339714"/>
            <a:ext cx="14126745" cy="1235098"/>
          </a:xfrm>
          <a:prstGeom prst="rect">
            <a:avLst/>
          </a:prstGeom>
        </p:spPr>
        <p:txBody>
          <a:bodyPr anchor="t" rtlCol="false" tIns="0" lIns="0" bIns="0" rIns="0">
            <a:spAutoFit/>
          </a:bodyPr>
          <a:lstStyle/>
          <a:p>
            <a:pPr>
              <a:lnSpc>
                <a:spcPts val="9915"/>
              </a:lnSpc>
            </a:pPr>
            <a:r>
              <a:rPr lang="en-US" sz="7184" spc="704">
                <a:solidFill>
                  <a:srgbClr val="231F20"/>
                </a:solidFill>
                <a:latin typeface="Bebas Neue Bold"/>
              </a:rPr>
              <a:t>3. INSIGHTS FROM DATA EXPLORATION</a:t>
            </a:r>
          </a:p>
        </p:txBody>
      </p:sp>
      <p:sp>
        <p:nvSpPr>
          <p:cNvPr name="TextBox 5" id="5"/>
          <p:cNvSpPr txBox="true"/>
          <p:nvPr/>
        </p:nvSpPr>
        <p:spPr>
          <a:xfrm rot="0">
            <a:off x="1843936" y="1517661"/>
            <a:ext cx="14929122" cy="905510"/>
          </a:xfrm>
          <a:prstGeom prst="rect">
            <a:avLst/>
          </a:prstGeom>
        </p:spPr>
        <p:txBody>
          <a:bodyPr anchor="t" rtlCol="false" tIns="0" lIns="0" bIns="0" rIns="0">
            <a:spAutoFit/>
          </a:bodyPr>
          <a:lstStyle/>
          <a:p>
            <a:pPr algn="just">
              <a:lnSpc>
                <a:spcPts val="3639"/>
              </a:lnSpc>
              <a:spcBef>
                <a:spcPct val="0"/>
              </a:spcBef>
            </a:pPr>
            <a:r>
              <a:rPr lang="en-US" sz="2599">
                <a:solidFill>
                  <a:srgbClr val="231F20"/>
                </a:solidFill>
                <a:latin typeface="Canva Sans"/>
              </a:rPr>
              <a:t>In this section, we will try to understand dependance or general trend of individual columns and the target column, and also check how these columns are correlated with each other.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02600" y="2789613"/>
            <a:ext cx="9553932" cy="6737080"/>
          </a:xfrm>
          <a:custGeom>
            <a:avLst/>
            <a:gdLst/>
            <a:ahLst/>
            <a:cxnLst/>
            <a:rect r="r" b="b" t="t" l="l"/>
            <a:pathLst>
              <a:path h="6737080" w="9553932">
                <a:moveTo>
                  <a:pt x="0" y="0"/>
                </a:moveTo>
                <a:lnTo>
                  <a:pt x="9553932" y="0"/>
                </a:lnTo>
                <a:lnTo>
                  <a:pt x="9553932" y="6737080"/>
                </a:lnTo>
                <a:lnTo>
                  <a:pt x="0" y="6737080"/>
                </a:lnTo>
                <a:lnTo>
                  <a:pt x="0" y="0"/>
                </a:lnTo>
                <a:close/>
              </a:path>
            </a:pathLst>
          </a:custGeom>
          <a:blipFill>
            <a:blip r:embed="rId2"/>
            <a:stretch>
              <a:fillRect l="0" t="0" r="0" b="0"/>
            </a:stretch>
          </a:blipFill>
        </p:spPr>
      </p:sp>
      <p:sp>
        <p:nvSpPr>
          <p:cNvPr name="TextBox 3" id="3"/>
          <p:cNvSpPr txBox="true"/>
          <p:nvPr/>
        </p:nvSpPr>
        <p:spPr>
          <a:xfrm rot="0">
            <a:off x="821528" y="484087"/>
            <a:ext cx="16644944" cy="1819910"/>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Canva Sans"/>
              </a:rPr>
              <a:t>In the first graph, we  plotted the frequency plot of ‘monthly in hand’ salaries of the people in the dataset. We have added the average credit utilisation ratio (in %) as a colour attribute. We can see that the data is skewed towards the left, suggesting that most people make about ~10K a month or less. People with higher income also seem to have a higher utilisation ratio of their credit line. </a:t>
            </a:r>
          </a:p>
        </p:txBody>
      </p:sp>
      <p:sp>
        <p:nvSpPr>
          <p:cNvPr name="TextBox 4" id="4"/>
          <p:cNvSpPr txBox="true"/>
          <p:nvPr/>
        </p:nvSpPr>
        <p:spPr>
          <a:xfrm rot="0">
            <a:off x="614356" y="2732463"/>
            <a:ext cx="8138709" cy="6861016"/>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000000"/>
                </a:solidFill>
                <a:latin typeface="Canva Sans"/>
              </a:rPr>
              <a:t>In this correlation plot, we can see how the independent variables are associated with each other.</a:t>
            </a:r>
          </a:p>
          <a:p>
            <a:pPr>
              <a:lnSpc>
                <a:spcPts val="3639"/>
              </a:lnSpc>
            </a:pPr>
          </a:p>
          <a:p>
            <a:pPr marL="561339" indent="-280669" lvl="1">
              <a:lnSpc>
                <a:spcPts val="3639"/>
              </a:lnSpc>
              <a:buFont typeface="Arial"/>
              <a:buChar char="•"/>
            </a:pPr>
            <a:r>
              <a:rPr lang="en-US" sz="2599">
                <a:solidFill>
                  <a:srgbClr val="000000"/>
                </a:solidFill>
                <a:latin typeface="Canva Sans"/>
              </a:rPr>
              <a:t>As expected, Annual Income and Monthly inhand salary are almost perfectly positively correlated.</a:t>
            </a:r>
          </a:p>
          <a:p>
            <a:pPr>
              <a:lnSpc>
                <a:spcPts val="3639"/>
              </a:lnSpc>
            </a:pPr>
          </a:p>
          <a:p>
            <a:pPr marL="561339" indent="-280669" lvl="1">
              <a:lnSpc>
                <a:spcPts val="3639"/>
              </a:lnSpc>
              <a:buFont typeface="Arial"/>
              <a:buChar char="•"/>
            </a:pPr>
            <a:r>
              <a:rPr lang="en-US" sz="2599">
                <a:solidFill>
                  <a:srgbClr val="000000"/>
                </a:solidFill>
                <a:latin typeface="Canva Sans"/>
              </a:rPr>
              <a:t>Credit Utilization Ratio is also stronly correlated with the income value.</a:t>
            </a:r>
          </a:p>
          <a:p>
            <a:pPr>
              <a:lnSpc>
                <a:spcPts val="3639"/>
              </a:lnSpc>
            </a:pPr>
          </a:p>
          <a:p>
            <a:pPr marL="561339" indent="-280669" lvl="1">
              <a:lnSpc>
                <a:spcPts val="3639"/>
              </a:lnSpc>
              <a:buFont typeface="Arial"/>
              <a:buChar char="•"/>
            </a:pPr>
            <a:r>
              <a:rPr lang="en-US" sz="2599">
                <a:solidFill>
                  <a:srgbClr val="000000"/>
                </a:solidFill>
                <a:latin typeface="Canva Sans"/>
              </a:rPr>
              <a:t>Number of loans taken, Number of credit cards and number of bank accounts are also correlated, which is no surprise since having multiple loans at the same bank is unlikely.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6725" y="418181"/>
            <a:ext cx="8474550" cy="6126181"/>
          </a:xfrm>
          <a:custGeom>
            <a:avLst/>
            <a:gdLst/>
            <a:ahLst/>
            <a:cxnLst/>
            <a:rect r="r" b="b" t="t" l="l"/>
            <a:pathLst>
              <a:path h="6126181" w="8474550">
                <a:moveTo>
                  <a:pt x="0" y="0"/>
                </a:moveTo>
                <a:lnTo>
                  <a:pt x="8474550" y="0"/>
                </a:lnTo>
                <a:lnTo>
                  <a:pt x="8474550" y="6126181"/>
                </a:lnTo>
                <a:lnTo>
                  <a:pt x="0" y="6126181"/>
                </a:lnTo>
                <a:lnTo>
                  <a:pt x="0" y="0"/>
                </a:lnTo>
                <a:close/>
              </a:path>
            </a:pathLst>
          </a:custGeom>
          <a:blipFill>
            <a:blip r:embed="rId2"/>
            <a:stretch>
              <a:fillRect l="0" t="0" r="0" b="0"/>
            </a:stretch>
          </a:blipFill>
        </p:spPr>
      </p:sp>
      <p:sp>
        <p:nvSpPr>
          <p:cNvPr name="TextBox 3" id="3"/>
          <p:cNvSpPr txBox="true"/>
          <p:nvPr/>
        </p:nvSpPr>
        <p:spPr>
          <a:xfrm rot="0">
            <a:off x="1418671" y="6843284"/>
            <a:ext cx="16230600" cy="2734310"/>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Canva Sans"/>
              </a:rPr>
              <a:t>Here, we have seen the distribution of people who only paid the minimum amount due in each class of the target column. As seen, in the ‘Good’ class, majority of people did not pay just the minimum amount due, but the full amount. In the poor class, this number is significantly higher and most people only paid the minimum amount. For standard, again, almost twice as many people only paid the minimum amount than the ones who paid potentially more than that. This goes to show that it is preferred to pay the entire amount for a good score rating, but it is not the only matric that matters.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5201055" y="5769050"/>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0867" y="3939034"/>
            <a:ext cx="1400485" cy="3881863"/>
            <a:chOff x="0" y="0"/>
            <a:chExt cx="368852" cy="1022384"/>
          </a:xfrm>
        </p:grpSpPr>
        <p:sp>
          <p:nvSpPr>
            <p:cNvPr name="Freeform 4" id="4"/>
            <p:cNvSpPr/>
            <p:nvPr/>
          </p:nvSpPr>
          <p:spPr>
            <a:xfrm flipH="false" flipV="false" rot="0">
              <a:off x="0" y="0"/>
              <a:ext cx="368852" cy="1022384"/>
            </a:xfrm>
            <a:custGeom>
              <a:avLst/>
              <a:gdLst/>
              <a:ahLst/>
              <a:cxnLst/>
              <a:rect r="r" b="b" t="t" l="l"/>
              <a:pathLst>
                <a:path h="1022384" w="368852">
                  <a:moveTo>
                    <a:pt x="0" y="0"/>
                  </a:moveTo>
                  <a:lnTo>
                    <a:pt x="368852" y="0"/>
                  </a:lnTo>
                  <a:lnTo>
                    <a:pt x="368852" y="1022384"/>
                  </a:lnTo>
                  <a:lnTo>
                    <a:pt x="0" y="1022384"/>
                  </a:lnTo>
                  <a:close/>
                </a:path>
              </a:pathLst>
            </a:custGeom>
            <a:solidFill>
              <a:srgbClr val="CCCCCC"/>
            </a:solidFill>
          </p:spPr>
        </p:sp>
        <p:sp>
          <p:nvSpPr>
            <p:cNvPr name="TextBox 5" id="5"/>
            <p:cNvSpPr txBox="true"/>
            <p:nvPr/>
          </p:nvSpPr>
          <p:spPr>
            <a:xfrm>
              <a:off x="0" y="-19050"/>
              <a:ext cx="368852" cy="104143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730121"/>
            <a:ext cx="7416941" cy="1705392"/>
          </a:xfrm>
          <a:prstGeom prst="rect">
            <a:avLst/>
          </a:prstGeom>
        </p:spPr>
        <p:txBody>
          <a:bodyPr anchor="t" rtlCol="false" tIns="0" lIns="0" bIns="0" rIns="0">
            <a:spAutoFit/>
          </a:bodyPr>
          <a:lstStyle/>
          <a:p>
            <a:pPr algn="ctr">
              <a:lnSpc>
                <a:spcPts val="13774"/>
              </a:lnSpc>
            </a:pPr>
            <a:r>
              <a:rPr lang="en-US" sz="9981" spc="978">
                <a:solidFill>
                  <a:srgbClr val="231F20"/>
                </a:solidFill>
                <a:latin typeface="Bebas Neue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042900" y="426252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4042900" y="505964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4042900" y="5940798"/>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4042900" y="6737918"/>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540866" y="4201205"/>
            <a:ext cx="11527325" cy="702364"/>
          </a:xfrm>
          <a:prstGeom prst="rect">
            <a:avLst/>
          </a:prstGeom>
        </p:spPr>
        <p:txBody>
          <a:bodyPr anchor="t" rtlCol="false" tIns="0" lIns="0" bIns="0" rIns="0">
            <a:spAutoFit/>
          </a:bodyPr>
          <a:lstStyle/>
          <a:p>
            <a:pPr>
              <a:lnSpc>
                <a:spcPts val="5733"/>
              </a:lnSpc>
            </a:pPr>
            <a:r>
              <a:rPr lang="en-US" sz="4154" spc="407">
                <a:solidFill>
                  <a:srgbClr val="231F20"/>
                </a:solidFill>
                <a:latin typeface="Bebas Neue"/>
              </a:rPr>
              <a:t>INITIAL DATA EXPLORATION</a:t>
            </a:r>
          </a:p>
        </p:txBody>
      </p:sp>
      <p:sp>
        <p:nvSpPr>
          <p:cNvPr name="TextBox 13" id="13"/>
          <p:cNvSpPr txBox="true"/>
          <p:nvPr/>
        </p:nvSpPr>
        <p:spPr>
          <a:xfrm rot="0">
            <a:off x="5540866" y="5063820"/>
            <a:ext cx="11527325" cy="702364"/>
          </a:xfrm>
          <a:prstGeom prst="rect">
            <a:avLst/>
          </a:prstGeom>
        </p:spPr>
        <p:txBody>
          <a:bodyPr anchor="t" rtlCol="false" tIns="0" lIns="0" bIns="0" rIns="0">
            <a:spAutoFit/>
          </a:bodyPr>
          <a:lstStyle/>
          <a:p>
            <a:pPr>
              <a:lnSpc>
                <a:spcPts val="5733"/>
              </a:lnSpc>
            </a:pPr>
            <a:r>
              <a:rPr lang="en-US" sz="4154" spc="407">
                <a:solidFill>
                  <a:srgbClr val="231F20"/>
                </a:solidFill>
                <a:latin typeface="Bebas Neue"/>
              </a:rPr>
              <a:t>CLEANING AND SAMPLING</a:t>
            </a:r>
          </a:p>
        </p:txBody>
      </p:sp>
      <p:sp>
        <p:nvSpPr>
          <p:cNvPr name="TextBox 14" id="14"/>
          <p:cNvSpPr txBox="true"/>
          <p:nvPr/>
        </p:nvSpPr>
        <p:spPr>
          <a:xfrm rot="0">
            <a:off x="5540866" y="5928109"/>
            <a:ext cx="11527325" cy="702364"/>
          </a:xfrm>
          <a:prstGeom prst="rect">
            <a:avLst/>
          </a:prstGeom>
        </p:spPr>
        <p:txBody>
          <a:bodyPr anchor="t" rtlCol="false" tIns="0" lIns="0" bIns="0" rIns="0">
            <a:spAutoFit/>
          </a:bodyPr>
          <a:lstStyle/>
          <a:p>
            <a:pPr>
              <a:lnSpc>
                <a:spcPts val="5733"/>
              </a:lnSpc>
            </a:pPr>
            <a:r>
              <a:rPr lang="en-US" sz="4154" spc="407">
                <a:solidFill>
                  <a:srgbClr val="231F20"/>
                </a:solidFill>
                <a:latin typeface="Bebas Neue"/>
              </a:rPr>
              <a:t>INSIGHTS FROM DATA EXPLORATION</a:t>
            </a:r>
          </a:p>
        </p:txBody>
      </p:sp>
      <p:sp>
        <p:nvSpPr>
          <p:cNvPr name="TextBox 15" id="15"/>
          <p:cNvSpPr txBox="true"/>
          <p:nvPr/>
        </p:nvSpPr>
        <p:spPr>
          <a:xfrm rot="0">
            <a:off x="5540866" y="6780163"/>
            <a:ext cx="11527325" cy="702364"/>
          </a:xfrm>
          <a:prstGeom prst="rect">
            <a:avLst/>
          </a:prstGeom>
        </p:spPr>
        <p:txBody>
          <a:bodyPr anchor="t" rtlCol="false" tIns="0" lIns="0" bIns="0" rIns="0">
            <a:spAutoFit/>
          </a:bodyPr>
          <a:lstStyle/>
          <a:p>
            <a:pPr>
              <a:lnSpc>
                <a:spcPts val="5733"/>
              </a:lnSpc>
            </a:pPr>
            <a:r>
              <a:rPr lang="en-US" sz="4154" spc="407">
                <a:solidFill>
                  <a:srgbClr val="231F20"/>
                </a:solidFill>
                <a:latin typeface="Bebas Neue"/>
              </a:rPr>
              <a:t>MACHINE LEARNING TECHNIQUES PROPOSED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3584619" y="4894855"/>
            <a:ext cx="11118762" cy="5040721"/>
          </a:xfrm>
          <a:custGeom>
            <a:avLst/>
            <a:gdLst/>
            <a:ahLst/>
            <a:cxnLst/>
            <a:rect r="r" b="b" t="t" l="l"/>
            <a:pathLst>
              <a:path h="5040721" w="11118762">
                <a:moveTo>
                  <a:pt x="0" y="0"/>
                </a:moveTo>
                <a:lnTo>
                  <a:pt x="11118762" y="0"/>
                </a:lnTo>
                <a:lnTo>
                  <a:pt x="11118762" y="5040721"/>
                </a:lnTo>
                <a:lnTo>
                  <a:pt x="0" y="5040721"/>
                </a:lnTo>
                <a:lnTo>
                  <a:pt x="0" y="0"/>
                </a:lnTo>
                <a:close/>
              </a:path>
            </a:pathLst>
          </a:custGeom>
          <a:blipFill>
            <a:blip r:embed="rId2"/>
            <a:stretch>
              <a:fillRect l="0" t="0" r="0" b="0"/>
            </a:stretch>
          </a:blipFill>
        </p:spPr>
      </p:sp>
      <p:sp>
        <p:nvSpPr>
          <p:cNvPr name="TextBox 3" id="3"/>
          <p:cNvSpPr txBox="true"/>
          <p:nvPr/>
        </p:nvSpPr>
        <p:spPr>
          <a:xfrm rot="0">
            <a:off x="2080628" y="339299"/>
            <a:ext cx="14126745" cy="1235927"/>
          </a:xfrm>
          <a:prstGeom prst="rect">
            <a:avLst/>
          </a:prstGeom>
        </p:spPr>
        <p:txBody>
          <a:bodyPr anchor="t" rtlCol="false" tIns="0" lIns="0" bIns="0" rIns="0">
            <a:spAutoFit/>
          </a:bodyPr>
          <a:lstStyle/>
          <a:p>
            <a:pPr>
              <a:lnSpc>
                <a:spcPts val="9915"/>
              </a:lnSpc>
            </a:pPr>
            <a:r>
              <a:rPr lang="en-US" sz="7184" spc="704">
                <a:solidFill>
                  <a:srgbClr val="FFFFFF"/>
                </a:solidFill>
                <a:latin typeface="Bebas Neue Bold"/>
              </a:rPr>
              <a:t>4. MACHINE LEARNING TECHNIQUES</a:t>
            </a:r>
          </a:p>
        </p:txBody>
      </p:sp>
      <p:sp>
        <p:nvSpPr>
          <p:cNvPr name="TextBox 4" id="4"/>
          <p:cNvSpPr txBox="true"/>
          <p:nvPr/>
        </p:nvSpPr>
        <p:spPr>
          <a:xfrm rot="0">
            <a:off x="1467417" y="1537126"/>
            <a:ext cx="14907772" cy="3088203"/>
          </a:xfrm>
          <a:prstGeom prst="rect">
            <a:avLst/>
          </a:prstGeom>
        </p:spPr>
        <p:txBody>
          <a:bodyPr anchor="t" rtlCol="false" tIns="0" lIns="0" bIns="0" rIns="0">
            <a:spAutoFit/>
          </a:bodyPr>
          <a:lstStyle/>
          <a:p>
            <a:pPr>
              <a:lnSpc>
                <a:spcPts val="3091"/>
              </a:lnSpc>
              <a:spcBef>
                <a:spcPct val="0"/>
              </a:spcBef>
            </a:pPr>
            <a:r>
              <a:rPr lang="en-US" sz="2208">
                <a:solidFill>
                  <a:srgbClr val="FFFFFF"/>
                </a:solidFill>
                <a:latin typeface="Canva Sans"/>
              </a:rPr>
              <a:t>Since our dataset had multiple entries for each customer ID and almost the same demographic and income information across entries for customers, we used a custom splitter to group data by ‘Customer_ID’ and did a stratified split based on the target class. </a:t>
            </a:r>
          </a:p>
          <a:p>
            <a:pPr>
              <a:lnSpc>
                <a:spcPts val="3091"/>
              </a:lnSpc>
              <a:spcBef>
                <a:spcPct val="0"/>
              </a:spcBef>
            </a:pPr>
          </a:p>
          <a:p>
            <a:pPr>
              <a:lnSpc>
                <a:spcPts val="3091"/>
              </a:lnSpc>
              <a:spcBef>
                <a:spcPct val="0"/>
              </a:spcBef>
            </a:pPr>
            <a:r>
              <a:rPr lang="en-US" sz="2208">
                <a:solidFill>
                  <a:srgbClr val="FFFFFF"/>
                </a:solidFill>
                <a:latin typeface="Canva Sans"/>
              </a:rPr>
              <a:t>We have applied a standard scaler to the dataset as models like Logistic Regression and SVM require this preprocessing step</a:t>
            </a:r>
          </a:p>
          <a:p>
            <a:pPr>
              <a:lnSpc>
                <a:spcPts val="3091"/>
              </a:lnSpc>
              <a:spcBef>
                <a:spcPct val="0"/>
              </a:spcBef>
            </a:pPr>
          </a:p>
          <a:p>
            <a:pPr>
              <a:lnSpc>
                <a:spcPts val="3091"/>
              </a:lnSpc>
              <a:spcBef>
                <a:spcPct val="0"/>
              </a:spcBef>
            </a:pPr>
            <a:r>
              <a:rPr lang="en-US" sz="2208">
                <a:solidFill>
                  <a:srgbClr val="FFFFFF"/>
                </a:solidFill>
                <a:latin typeface="Canva Sans"/>
              </a:rPr>
              <a:t>Multiclass One-vs-One Logistic Regression model with default parameters: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5451"/>
            <a:ext cx="16823723" cy="7119605"/>
          </a:xfrm>
          <a:custGeom>
            <a:avLst/>
            <a:gdLst/>
            <a:ahLst/>
            <a:cxnLst/>
            <a:rect r="r" b="b" t="t" l="l"/>
            <a:pathLst>
              <a:path h="7119605" w="16823723">
                <a:moveTo>
                  <a:pt x="0" y="0"/>
                </a:moveTo>
                <a:lnTo>
                  <a:pt x="16823723" y="0"/>
                </a:lnTo>
                <a:lnTo>
                  <a:pt x="16823723" y="7119604"/>
                </a:lnTo>
                <a:lnTo>
                  <a:pt x="0" y="7119604"/>
                </a:lnTo>
                <a:lnTo>
                  <a:pt x="0" y="0"/>
                </a:lnTo>
                <a:close/>
              </a:path>
            </a:pathLst>
          </a:custGeom>
          <a:blipFill>
            <a:blip r:embed="rId2"/>
            <a:stretch>
              <a:fillRect l="0" t="0" r="0" b="0"/>
            </a:stretch>
          </a:blipFill>
        </p:spPr>
      </p:sp>
      <p:sp>
        <p:nvSpPr>
          <p:cNvPr name="TextBox 3" id="3"/>
          <p:cNvSpPr txBox="true"/>
          <p:nvPr/>
        </p:nvSpPr>
        <p:spPr>
          <a:xfrm rot="0">
            <a:off x="1028700" y="971550"/>
            <a:ext cx="6778307"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Bold"/>
              </a:rPr>
              <a:t>Multiclass One-vs-One SVM Primal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746780" y="1660230"/>
            <a:ext cx="16794439" cy="7598070"/>
          </a:xfrm>
          <a:custGeom>
            <a:avLst/>
            <a:gdLst/>
            <a:ahLst/>
            <a:cxnLst/>
            <a:rect r="r" b="b" t="t" l="l"/>
            <a:pathLst>
              <a:path h="7598070" w="16794439">
                <a:moveTo>
                  <a:pt x="0" y="0"/>
                </a:moveTo>
                <a:lnTo>
                  <a:pt x="16794440" y="0"/>
                </a:lnTo>
                <a:lnTo>
                  <a:pt x="16794440" y="7598070"/>
                </a:lnTo>
                <a:lnTo>
                  <a:pt x="0" y="7598070"/>
                </a:lnTo>
                <a:lnTo>
                  <a:pt x="0" y="0"/>
                </a:lnTo>
                <a:close/>
              </a:path>
            </a:pathLst>
          </a:custGeom>
          <a:blipFill>
            <a:blip r:embed="rId2"/>
            <a:stretch>
              <a:fillRect l="0" t="0" r="0" b="0"/>
            </a:stretch>
          </a:blipFill>
        </p:spPr>
      </p:sp>
      <p:sp>
        <p:nvSpPr>
          <p:cNvPr name="TextBox 3" id="3"/>
          <p:cNvSpPr txBox="true"/>
          <p:nvPr/>
        </p:nvSpPr>
        <p:spPr>
          <a:xfrm rot="0">
            <a:off x="746780" y="580390"/>
            <a:ext cx="8184039"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Bold"/>
              </a:rPr>
              <a:t>Multiclass One-vs-One SVM Random Forest model: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9634" y="2348215"/>
            <a:ext cx="4328732" cy="1235927"/>
          </a:xfrm>
          <a:prstGeom prst="rect">
            <a:avLst/>
          </a:prstGeom>
        </p:spPr>
        <p:txBody>
          <a:bodyPr anchor="t" rtlCol="false" tIns="0" lIns="0" bIns="0" rIns="0">
            <a:spAutoFit/>
          </a:bodyPr>
          <a:lstStyle/>
          <a:p>
            <a:pPr>
              <a:lnSpc>
                <a:spcPts val="9915"/>
              </a:lnSpc>
            </a:pPr>
            <a:r>
              <a:rPr lang="en-US" sz="7184" spc="704">
                <a:solidFill>
                  <a:srgbClr val="000000"/>
                </a:solidFill>
                <a:latin typeface="Bebas Neue Bold"/>
              </a:rPr>
              <a:t>CONCLUSION</a:t>
            </a:r>
          </a:p>
        </p:txBody>
      </p:sp>
      <p:sp>
        <p:nvSpPr>
          <p:cNvPr name="TextBox 3" id="3"/>
          <p:cNvSpPr txBox="true"/>
          <p:nvPr/>
        </p:nvSpPr>
        <p:spPr>
          <a:xfrm rot="0">
            <a:off x="1509145" y="3920677"/>
            <a:ext cx="15750155" cy="2924706"/>
          </a:xfrm>
          <a:prstGeom prst="rect">
            <a:avLst/>
          </a:prstGeom>
        </p:spPr>
        <p:txBody>
          <a:bodyPr anchor="t" rtlCol="false" tIns="0" lIns="0" bIns="0" rIns="0">
            <a:spAutoFit/>
          </a:bodyPr>
          <a:lstStyle/>
          <a:p>
            <a:pPr>
              <a:lnSpc>
                <a:spcPts val="4695"/>
              </a:lnSpc>
              <a:spcBef>
                <a:spcPct val="0"/>
              </a:spcBef>
            </a:pPr>
            <a:r>
              <a:rPr lang="en-US" sz="3354">
                <a:solidFill>
                  <a:srgbClr val="000000"/>
                </a:solidFill>
                <a:latin typeface="Montserrat"/>
              </a:rPr>
              <a:t>This presentation has taken us through initial data exploration, data cleaning, and insightful discoveries. Our path forward includes rigorous model testing, hyperparameter tuning, and model calibration. In coming weeks, we aim to find the optimal model, enhancing decision-making and uncovering opportunities.  Thank you!</a:t>
            </a:r>
          </a:p>
        </p:txBody>
      </p:sp>
      <p:sp>
        <p:nvSpPr>
          <p:cNvPr name="Freeform 4" id="4"/>
          <p:cNvSpPr/>
          <p:nvPr/>
        </p:nvSpPr>
        <p:spPr>
          <a:xfrm flipH="false" flipV="false" rot="0">
            <a:off x="-4511317" y="-55000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49606"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3931190" y="-2181555"/>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591535" y="592544"/>
            <a:ext cx="13104931" cy="1402661"/>
          </a:xfrm>
          <a:prstGeom prst="rect">
            <a:avLst/>
          </a:prstGeom>
        </p:spPr>
        <p:txBody>
          <a:bodyPr anchor="t" rtlCol="false" tIns="0" lIns="0" bIns="0" rIns="0">
            <a:spAutoFit/>
          </a:bodyPr>
          <a:lstStyle/>
          <a:p>
            <a:pPr marL="1775686" indent="-887843" lvl="1">
              <a:lnSpc>
                <a:spcPts val="11349"/>
              </a:lnSpc>
              <a:buFont typeface="Arial"/>
              <a:buChar char="•"/>
            </a:pPr>
            <a:r>
              <a:rPr lang="en-US" sz="8224" spc="806">
                <a:solidFill>
                  <a:srgbClr val="FFFFFF"/>
                </a:solidFill>
                <a:latin typeface="Bebas Neue Bold"/>
              </a:rPr>
              <a:t>INITIAL DATA EXPLORATION</a:t>
            </a:r>
          </a:p>
        </p:txBody>
      </p:sp>
      <p:sp>
        <p:nvSpPr>
          <p:cNvPr name="TextBox 6" id="6"/>
          <p:cNvSpPr txBox="true"/>
          <p:nvPr/>
        </p:nvSpPr>
        <p:spPr>
          <a:xfrm rot="0">
            <a:off x="1292469" y="1947581"/>
            <a:ext cx="9046071" cy="4320073"/>
          </a:xfrm>
          <a:prstGeom prst="rect">
            <a:avLst/>
          </a:prstGeom>
        </p:spPr>
        <p:txBody>
          <a:bodyPr anchor="t" rtlCol="false" tIns="0" lIns="0" bIns="0" rIns="0">
            <a:spAutoFit/>
          </a:bodyPr>
          <a:lstStyle/>
          <a:p>
            <a:pPr>
              <a:lnSpc>
                <a:spcPts val="4283"/>
              </a:lnSpc>
              <a:spcBef>
                <a:spcPct val="0"/>
              </a:spcBef>
            </a:pPr>
            <a:r>
              <a:rPr lang="en-US" sz="3103" spc="304">
                <a:solidFill>
                  <a:srgbClr val="FFDE59"/>
                </a:solidFill>
                <a:latin typeface="Open Sauce Bold Italics"/>
              </a:rPr>
              <a:t>At a glance:</a:t>
            </a:r>
          </a:p>
          <a:p>
            <a:pPr>
              <a:lnSpc>
                <a:spcPts val="4283"/>
              </a:lnSpc>
              <a:spcBef>
                <a:spcPct val="0"/>
              </a:spcBef>
            </a:pPr>
          </a:p>
          <a:p>
            <a:pPr>
              <a:lnSpc>
                <a:spcPts val="4283"/>
              </a:lnSpc>
              <a:spcBef>
                <a:spcPct val="0"/>
              </a:spcBef>
            </a:pPr>
            <a:r>
              <a:rPr lang="en-US" sz="3103" spc="304">
                <a:solidFill>
                  <a:srgbClr val="FFFFFF"/>
                </a:solidFill>
                <a:latin typeface="Open Sauce"/>
              </a:rPr>
              <a:t>By simply taking a look at some basic summary information about the data, we can identify various issues that need to be addressed about the data, before it is ready to be trained using a model. </a:t>
            </a:r>
          </a:p>
        </p:txBody>
      </p:sp>
      <p:sp>
        <p:nvSpPr>
          <p:cNvPr name="TextBox 7" id="7"/>
          <p:cNvSpPr txBox="true"/>
          <p:nvPr/>
        </p:nvSpPr>
        <p:spPr>
          <a:xfrm rot="0">
            <a:off x="1292469" y="6673221"/>
            <a:ext cx="6290469" cy="2152931"/>
          </a:xfrm>
          <a:prstGeom prst="rect">
            <a:avLst/>
          </a:prstGeom>
        </p:spPr>
        <p:txBody>
          <a:bodyPr anchor="t" rtlCol="false" tIns="0" lIns="0" bIns="0" rIns="0">
            <a:spAutoFit/>
          </a:bodyPr>
          <a:lstStyle/>
          <a:p>
            <a:pPr>
              <a:lnSpc>
                <a:spcPts val="5733"/>
              </a:lnSpc>
              <a:spcBef>
                <a:spcPct val="0"/>
              </a:spcBef>
            </a:pPr>
            <a:r>
              <a:rPr lang="en-US" sz="4154" spc="407">
                <a:solidFill>
                  <a:srgbClr val="FFDE59"/>
                </a:solidFill>
                <a:latin typeface="Bebas Neue"/>
              </a:rPr>
              <a:t>NUMBER OF ROWS: 100,000</a:t>
            </a:r>
          </a:p>
          <a:p>
            <a:pPr>
              <a:lnSpc>
                <a:spcPts val="5733"/>
              </a:lnSpc>
              <a:spcBef>
                <a:spcPct val="0"/>
              </a:spcBef>
            </a:pPr>
            <a:r>
              <a:rPr lang="en-US" sz="4154" spc="407">
                <a:solidFill>
                  <a:srgbClr val="FFDE59"/>
                </a:solidFill>
                <a:latin typeface="Bebas Neue"/>
              </a:rPr>
              <a:t>NUMBER OF COLUMNS: 28</a:t>
            </a:r>
          </a:p>
          <a:p>
            <a:pPr>
              <a:lnSpc>
                <a:spcPts val="5733"/>
              </a:lnSpc>
              <a:spcBef>
                <a:spcPct val="0"/>
              </a:spcBef>
            </a:pPr>
            <a:r>
              <a:rPr lang="en-US" sz="4154" spc="407">
                <a:solidFill>
                  <a:srgbClr val="FFDE59"/>
                </a:solidFill>
                <a:latin typeface="Bebas Neue"/>
              </a:rPr>
              <a:t>TARGET COLUMN: CREDIT SCORE</a:t>
            </a:r>
          </a:p>
        </p:txBody>
      </p:sp>
      <p:sp>
        <p:nvSpPr>
          <p:cNvPr name="Freeform 8" id="8"/>
          <p:cNvSpPr/>
          <p:nvPr/>
        </p:nvSpPr>
        <p:spPr>
          <a:xfrm flipH="false" flipV="false" rot="0">
            <a:off x="14644946" y="-218155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353697" y="1995206"/>
            <a:ext cx="6107713" cy="7743396"/>
          </a:xfrm>
          <a:custGeom>
            <a:avLst/>
            <a:gdLst/>
            <a:ahLst/>
            <a:cxnLst/>
            <a:rect r="r" b="b" t="t" l="l"/>
            <a:pathLst>
              <a:path h="7743396" w="6107713">
                <a:moveTo>
                  <a:pt x="0" y="0"/>
                </a:moveTo>
                <a:lnTo>
                  <a:pt x="6107712" y="0"/>
                </a:lnTo>
                <a:lnTo>
                  <a:pt x="6107712" y="7743396"/>
                </a:lnTo>
                <a:lnTo>
                  <a:pt x="0" y="7743396"/>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9382705" y="-11522135"/>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48756" y="0"/>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37524" y="1342813"/>
            <a:ext cx="12612952" cy="7553749"/>
          </a:xfrm>
          <a:prstGeom prst="rect">
            <a:avLst/>
          </a:prstGeom>
        </p:spPr>
        <p:txBody>
          <a:bodyPr anchor="t" rtlCol="false" tIns="0" lIns="0" bIns="0" rIns="0">
            <a:spAutoFit/>
          </a:bodyPr>
          <a:lstStyle/>
          <a:p>
            <a:pPr algn="just">
              <a:lnSpc>
                <a:spcPts val="3999"/>
              </a:lnSpc>
            </a:pPr>
            <a:r>
              <a:rPr lang="en-US" sz="2898" spc="284">
                <a:solidFill>
                  <a:srgbClr val="F5FFF5"/>
                </a:solidFill>
                <a:latin typeface="DM Sans"/>
              </a:rPr>
              <a:t>As highlighted, there are various issues about the data at hand such as:</a:t>
            </a:r>
          </a:p>
          <a:p>
            <a:pPr algn="just">
              <a:lnSpc>
                <a:spcPts val="3999"/>
              </a:lnSpc>
            </a:pPr>
            <a:r>
              <a:rPr lang="en-US" sz="2898" spc="284">
                <a:solidFill>
                  <a:srgbClr val="F5FFF5"/>
                </a:solidFill>
                <a:latin typeface="DM Sans"/>
              </a:rPr>
              <a:t>a.   Many columns have certain </a:t>
            </a:r>
            <a:r>
              <a:rPr lang="en-US" sz="2898" spc="284">
                <a:solidFill>
                  <a:srgbClr val="FFDE59"/>
                </a:solidFill>
                <a:latin typeface="DM Sans"/>
              </a:rPr>
              <a:t>missing values</a:t>
            </a:r>
            <a:r>
              <a:rPr lang="en-US" sz="2898" spc="284">
                <a:solidFill>
                  <a:srgbClr val="F5FFF5"/>
                </a:solidFill>
                <a:latin typeface="DM Sans"/>
              </a:rPr>
              <a:t>. The dataset has 1,00,000 total rows but the number of non-null counts in columns like Name, Monthly salary, Loan Type, etc. are less than that. We need to address that.</a:t>
            </a:r>
          </a:p>
          <a:p>
            <a:pPr algn="just">
              <a:lnSpc>
                <a:spcPts val="3999"/>
              </a:lnSpc>
            </a:pPr>
            <a:r>
              <a:rPr lang="en-US" sz="2898" spc="284">
                <a:solidFill>
                  <a:srgbClr val="F5FFF5"/>
                </a:solidFill>
                <a:latin typeface="DM Sans"/>
              </a:rPr>
              <a:t>b.   The </a:t>
            </a:r>
            <a:r>
              <a:rPr lang="en-US" sz="2898" spc="284">
                <a:solidFill>
                  <a:srgbClr val="FFDE59"/>
                </a:solidFill>
                <a:latin typeface="DM Sans"/>
              </a:rPr>
              <a:t>datatype</a:t>
            </a:r>
            <a:r>
              <a:rPr lang="en-US" sz="2898" spc="284">
                <a:solidFill>
                  <a:srgbClr val="F5FFF5"/>
                </a:solidFill>
                <a:latin typeface="DM Sans"/>
              </a:rPr>
              <a:t> for numerical columns like ‘Age’, ‘Annual Income’ should not be object. We need to convert it to a numerical datatype like floar or int, whichever is more suitable. </a:t>
            </a:r>
          </a:p>
          <a:p>
            <a:pPr algn="just">
              <a:lnSpc>
                <a:spcPts val="3999"/>
              </a:lnSpc>
            </a:pPr>
            <a:r>
              <a:rPr lang="en-US" sz="2898" spc="284">
                <a:solidFill>
                  <a:srgbClr val="F5FFF5"/>
                </a:solidFill>
                <a:latin typeface="DM Sans"/>
              </a:rPr>
              <a:t>There are various issues that could arise if we don’t do this. For instance, if we calculate the summary statistics of the dataframe using the ‘describe’ function in pandas, we will not be able to see the stats for columns like Age, Income etc, despite the fact that they are numerical.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2314784" y="-911484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0971530" y="4352429"/>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47417" y="812662"/>
            <a:ext cx="4811883" cy="9258300"/>
          </a:xfrm>
          <a:custGeom>
            <a:avLst/>
            <a:gdLst/>
            <a:ahLst/>
            <a:cxnLst/>
            <a:rect r="r" b="b" t="t" l="l"/>
            <a:pathLst>
              <a:path h="9258300" w="4811883">
                <a:moveTo>
                  <a:pt x="0" y="0"/>
                </a:moveTo>
                <a:lnTo>
                  <a:pt x="4811883" y="0"/>
                </a:lnTo>
                <a:lnTo>
                  <a:pt x="4811883" y="9258300"/>
                </a:lnTo>
                <a:lnTo>
                  <a:pt x="0" y="9258300"/>
                </a:lnTo>
                <a:lnTo>
                  <a:pt x="0" y="0"/>
                </a:lnTo>
                <a:close/>
              </a:path>
            </a:pathLst>
          </a:custGeom>
          <a:blipFill>
            <a:blip r:embed="rId5"/>
            <a:stretch>
              <a:fillRect l="0" t="-297" r="0" b="-297"/>
            </a:stretch>
          </a:blipFill>
        </p:spPr>
      </p:sp>
      <p:sp>
        <p:nvSpPr>
          <p:cNvPr name="TextBox 6" id="6"/>
          <p:cNvSpPr txBox="true"/>
          <p:nvPr/>
        </p:nvSpPr>
        <p:spPr>
          <a:xfrm rot="0">
            <a:off x="1238826" y="904875"/>
            <a:ext cx="6733481" cy="1030686"/>
          </a:xfrm>
          <a:prstGeom prst="rect">
            <a:avLst/>
          </a:prstGeom>
        </p:spPr>
        <p:txBody>
          <a:bodyPr anchor="t" rtlCol="false" tIns="0" lIns="0" bIns="0" rIns="0">
            <a:spAutoFit/>
          </a:bodyPr>
          <a:lstStyle/>
          <a:p>
            <a:pPr algn="ctr" marL="0" indent="0" lvl="0">
              <a:lnSpc>
                <a:spcPts val="8215"/>
              </a:lnSpc>
              <a:spcBef>
                <a:spcPct val="0"/>
              </a:spcBef>
            </a:pPr>
            <a:r>
              <a:rPr lang="en-US" sz="5953" spc="583">
                <a:solidFill>
                  <a:srgbClr val="231F20"/>
                </a:solidFill>
                <a:latin typeface="Bebas Neue Bold"/>
              </a:rPr>
              <a:t>AGE VS CREDIT SCORE</a:t>
            </a:r>
          </a:p>
        </p:txBody>
      </p:sp>
      <p:sp>
        <p:nvSpPr>
          <p:cNvPr name="TextBox 7" id="7"/>
          <p:cNvSpPr txBox="true"/>
          <p:nvPr/>
        </p:nvSpPr>
        <p:spPr>
          <a:xfrm rot="0">
            <a:off x="1461350" y="2228260"/>
            <a:ext cx="9761358" cy="5847791"/>
          </a:xfrm>
          <a:prstGeom prst="rect">
            <a:avLst/>
          </a:prstGeom>
        </p:spPr>
        <p:txBody>
          <a:bodyPr anchor="t" rtlCol="false" tIns="0" lIns="0" bIns="0" rIns="0">
            <a:spAutoFit/>
          </a:bodyPr>
          <a:lstStyle/>
          <a:p>
            <a:pPr>
              <a:lnSpc>
                <a:spcPts val="4230"/>
              </a:lnSpc>
            </a:pPr>
            <a:r>
              <a:rPr lang="en-US" sz="3021">
                <a:solidFill>
                  <a:srgbClr val="100F0D"/>
                </a:solidFill>
                <a:latin typeface="Montserrat Light"/>
              </a:rPr>
              <a:t>In the graph (drawn using Tableau), we can see that the average age for all three classes of credit score is well over 100 years. This is certainly not consistent with expected values and indicates that outliers exist within the ‘Age’ column. </a:t>
            </a:r>
          </a:p>
          <a:p>
            <a:pPr>
              <a:lnSpc>
                <a:spcPts val="4230"/>
              </a:lnSpc>
            </a:pPr>
          </a:p>
          <a:p>
            <a:pPr>
              <a:lnSpc>
                <a:spcPts val="4230"/>
              </a:lnSpc>
            </a:pPr>
            <a:r>
              <a:rPr lang="en-US" sz="3021">
                <a:solidFill>
                  <a:srgbClr val="100F0D"/>
                </a:solidFill>
                <a:latin typeface="Montserrat Classic"/>
              </a:rPr>
              <a:t>Note: This graph was made possible by Tableau which could identify Age as a numerical column and ignored the ‘_’ (underscore) actually present in some instances in the data. </a:t>
            </a:r>
          </a:p>
          <a:p>
            <a:pPr>
              <a:lnSpc>
                <a:spcPts val="423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988595" y="2478996"/>
            <a:ext cx="6270705" cy="5638616"/>
          </a:xfrm>
          <a:custGeom>
            <a:avLst/>
            <a:gdLst/>
            <a:ahLst/>
            <a:cxnLst/>
            <a:rect r="r" b="b" t="t" l="l"/>
            <a:pathLst>
              <a:path h="5638616" w="6270705">
                <a:moveTo>
                  <a:pt x="0" y="0"/>
                </a:moveTo>
                <a:lnTo>
                  <a:pt x="6270705" y="0"/>
                </a:lnTo>
                <a:lnTo>
                  <a:pt x="6270705" y="5638617"/>
                </a:lnTo>
                <a:lnTo>
                  <a:pt x="0" y="5638617"/>
                </a:lnTo>
                <a:lnTo>
                  <a:pt x="0" y="0"/>
                </a:lnTo>
                <a:close/>
              </a:path>
            </a:pathLst>
          </a:custGeom>
          <a:blipFill>
            <a:blip r:embed="rId2"/>
            <a:stretch>
              <a:fillRect l="-11546" t="0" r="-16388" b="-3274"/>
            </a:stretch>
          </a:blipFill>
        </p:spPr>
      </p:sp>
      <p:sp>
        <p:nvSpPr>
          <p:cNvPr name="TextBox 3" id="3"/>
          <p:cNvSpPr txBox="true"/>
          <p:nvPr/>
        </p:nvSpPr>
        <p:spPr>
          <a:xfrm rot="0">
            <a:off x="2680297" y="876300"/>
            <a:ext cx="12927406" cy="1402661"/>
          </a:xfrm>
          <a:prstGeom prst="rect">
            <a:avLst/>
          </a:prstGeom>
        </p:spPr>
        <p:txBody>
          <a:bodyPr anchor="t" rtlCol="false" tIns="0" lIns="0" bIns="0" rIns="0">
            <a:spAutoFit/>
          </a:bodyPr>
          <a:lstStyle/>
          <a:p>
            <a:pPr>
              <a:lnSpc>
                <a:spcPts val="11349"/>
              </a:lnSpc>
            </a:pPr>
            <a:r>
              <a:rPr lang="en-US" sz="8224" spc="806">
                <a:solidFill>
                  <a:srgbClr val="231F20"/>
                </a:solidFill>
                <a:latin typeface="Bebas Neue Bold"/>
              </a:rPr>
              <a:t>CLASS BALANCE: CREDIT SCORE</a:t>
            </a:r>
          </a:p>
        </p:txBody>
      </p:sp>
      <p:sp>
        <p:nvSpPr>
          <p:cNvPr name="TextBox 4" id="4"/>
          <p:cNvSpPr txBox="true"/>
          <p:nvPr/>
        </p:nvSpPr>
        <p:spPr>
          <a:xfrm rot="0">
            <a:off x="1424354" y="2431371"/>
            <a:ext cx="8941689" cy="5931194"/>
          </a:xfrm>
          <a:prstGeom prst="rect">
            <a:avLst/>
          </a:prstGeom>
        </p:spPr>
        <p:txBody>
          <a:bodyPr anchor="t" rtlCol="false" tIns="0" lIns="0" bIns="0" rIns="0">
            <a:spAutoFit/>
          </a:bodyPr>
          <a:lstStyle/>
          <a:p>
            <a:pPr algn="just">
              <a:lnSpc>
                <a:spcPts val="3623"/>
              </a:lnSpc>
              <a:spcBef>
                <a:spcPct val="0"/>
              </a:spcBef>
            </a:pPr>
            <a:r>
              <a:rPr lang="en-US" sz="2626" spc="257">
                <a:solidFill>
                  <a:srgbClr val="231F20"/>
                </a:solidFill>
                <a:latin typeface="Montserrat Light"/>
              </a:rPr>
              <a:t>As shown in the figure, there are three possible classes for the target Column, viz. Standard, Poor, and Good. It can be seen that a majority of the class values are Standard, and Good or Poor labels are comparatively less. Since there are relatively good number of representations of each class interval, we can say the dataset is </a:t>
            </a:r>
            <a:r>
              <a:rPr lang="en-US" sz="2626" spc="257">
                <a:solidFill>
                  <a:srgbClr val="F34A53"/>
                </a:solidFill>
                <a:latin typeface="Montserrat Light"/>
              </a:rPr>
              <a:t>balanced</a:t>
            </a:r>
            <a:r>
              <a:rPr lang="en-US" sz="2626" spc="257">
                <a:solidFill>
                  <a:srgbClr val="231F20"/>
                </a:solidFill>
                <a:latin typeface="Montserrat Light"/>
              </a:rPr>
              <a:t>. </a:t>
            </a:r>
          </a:p>
          <a:p>
            <a:pPr algn="just">
              <a:lnSpc>
                <a:spcPts val="3623"/>
              </a:lnSpc>
              <a:spcBef>
                <a:spcPct val="0"/>
              </a:spcBef>
            </a:pPr>
          </a:p>
          <a:p>
            <a:pPr algn="just">
              <a:lnSpc>
                <a:spcPts val="3623"/>
              </a:lnSpc>
              <a:spcBef>
                <a:spcPct val="0"/>
              </a:spcBef>
            </a:pPr>
            <a:r>
              <a:rPr lang="en-US" sz="2626" spc="257">
                <a:solidFill>
                  <a:srgbClr val="231F20"/>
                </a:solidFill>
                <a:latin typeface="Montserrat Light"/>
              </a:rPr>
              <a:t>Note: Since we have three classes in the target column, we will be doing either of ‘</a:t>
            </a:r>
            <a:r>
              <a:rPr lang="en-US" sz="2626" spc="257">
                <a:solidFill>
                  <a:srgbClr val="F34A53"/>
                </a:solidFill>
                <a:latin typeface="Montserrat Light"/>
              </a:rPr>
              <a:t>One vs One</a:t>
            </a:r>
            <a:r>
              <a:rPr lang="en-US" sz="2626" spc="257">
                <a:solidFill>
                  <a:srgbClr val="231F20"/>
                </a:solidFill>
                <a:latin typeface="Montserrat Light"/>
              </a:rPr>
              <a:t>’ or ‘</a:t>
            </a:r>
            <a:r>
              <a:rPr lang="en-US" sz="2626" spc="257">
                <a:solidFill>
                  <a:srgbClr val="F34A53"/>
                </a:solidFill>
                <a:latin typeface="Montserrat Light"/>
              </a:rPr>
              <a:t>One vs Many</a:t>
            </a:r>
            <a:r>
              <a:rPr lang="en-US" sz="2626" spc="257">
                <a:solidFill>
                  <a:srgbClr val="231F20"/>
                </a:solidFill>
                <a:latin typeface="Montserrat Light"/>
              </a:rPr>
              <a:t>’ approach while model training.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11330" y="4466035"/>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7237" y="1204910"/>
            <a:ext cx="15833527" cy="7877179"/>
          </a:xfrm>
          <a:custGeom>
            <a:avLst/>
            <a:gdLst/>
            <a:ahLst/>
            <a:cxnLst/>
            <a:rect r="r" b="b" t="t" l="l"/>
            <a:pathLst>
              <a:path h="7877179" w="15833527">
                <a:moveTo>
                  <a:pt x="0" y="0"/>
                </a:moveTo>
                <a:lnTo>
                  <a:pt x="15833526" y="0"/>
                </a:lnTo>
                <a:lnTo>
                  <a:pt x="15833526" y="7877180"/>
                </a:lnTo>
                <a:lnTo>
                  <a:pt x="0" y="7877180"/>
                </a:lnTo>
                <a:lnTo>
                  <a:pt x="0" y="0"/>
                </a:lnTo>
                <a:close/>
              </a:path>
            </a:pathLst>
          </a:custGeom>
          <a:blipFill>
            <a:blip r:embed="rId4"/>
            <a:stretch>
              <a:fillRect l="0" t="0" r="0" b="0"/>
            </a:stretch>
          </a:blipFill>
        </p:spPr>
      </p:sp>
      <p:sp>
        <p:nvSpPr>
          <p:cNvPr name="TextBox 4" id="4"/>
          <p:cNvSpPr txBox="true"/>
          <p:nvPr/>
        </p:nvSpPr>
        <p:spPr>
          <a:xfrm rot="0">
            <a:off x="2158477" y="366332"/>
            <a:ext cx="14477803" cy="1191386"/>
          </a:xfrm>
          <a:prstGeom prst="rect">
            <a:avLst/>
          </a:prstGeom>
        </p:spPr>
        <p:txBody>
          <a:bodyPr anchor="t" rtlCol="false" tIns="0" lIns="0" bIns="0" rIns="0">
            <a:spAutoFit/>
          </a:bodyPr>
          <a:lstStyle/>
          <a:p>
            <a:pPr>
              <a:lnSpc>
                <a:spcPts val="9604"/>
              </a:lnSpc>
            </a:pPr>
            <a:r>
              <a:rPr lang="en-US" sz="6960" spc="682">
                <a:solidFill>
                  <a:srgbClr val="F5FFF5"/>
                </a:solidFill>
                <a:latin typeface="Bebas Neue Bold"/>
              </a:rPr>
              <a:t>AVG. MONTHLY SALARY VS CREDIT SCORE</a:t>
            </a:r>
          </a:p>
        </p:txBody>
      </p:sp>
      <p:sp>
        <p:nvSpPr>
          <p:cNvPr name="TextBox 5" id="5"/>
          <p:cNvSpPr txBox="true"/>
          <p:nvPr/>
        </p:nvSpPr>
        <p:spPr>
          <a:xfrm rot="0">
            <a:off x="2505918" y="8893015"/>
            <a:ext cx="6891460" cy="340049"/>
          </a:xfrm>
          <a:prstGeom prst="rect">
            <a:avLst/>
          </a:prstGeom>
        </p:spPr>
        <p:txBody>
          <a:bodyPr anchor="t" rtlCol="false" tIns="0" lIns="0" bIns="0" rIns="0">
            <a:spAutoFit/>
          </a:bodyPr>
          <a:lstStyle/>
          <a:p>
            <a:pPr algn="just">
              <a:lnSpc>
                <a:spcPts val="2643"/>
              </a:lnSpc>
              <a:spcBef>
                <a:spcPct val="0"/>
              </a:spcBef>
            </a:pPr>
            <a:r>
              <a:rPr lang="en-US" sz="1915" spc="187">
                <a:solidFill>
                  <a:srgbClr val="F5FFF5"/>
                </a:solidFill>
                <a:latin typeface="Montserrat Light"/>
              </a:rPr>
              <a:t>Note: Plot drawn on data </a:t>
            </a:r>
            <a:r>
              <a:rPr lang="en-US" sz="1915" spc="187">
                <a:solidFill>
                  <a:srgbClr val="F5FFF5"/>
                </a:solidFill>
                <a:latin typeface="Montserrat Light Italics"/>
              </a:rPr>
              <a:t>before</a:t>
            </a:r>
            <a:r>
              <a:rPr lang="en-US" sz="1915" spc="187">
                <a:solidFill>
                  <a:srgbClr val="F5FFF5"/>
                </a:solidFill>
                <a:latin typeface="Montserrat Light"/>
              </a:rPr>
              <a:t> preprocessing</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26527" y="981075"/>
            <a:ext cx="15834946" cy="8209979"/>
          </a:xfrm>
          <a:prstGeom prst="rect">
            <a:avLst/>
          </a:prstGeom>
        </p:spPr>
        <p:txBody>
          <a:bodyPr anchor="t" rtlCol="false" tIns="0" lIns="0" bIns="0" rIns="0">
            <a:spAutoFit/>
          </a:bodyPr>
          <a:lstStyle/>
          <a:p>
            <a:pPr algn="just">
              <a:lnSpc>
                <a:spcPts val="4059"/>
              </a:lnSpc>
            </a:pPr>
            <a:r>
              <a:rPr lang="en-US" sz="2941" spc="288">
                <a:solidFill>
                  <a:srgbClr val="F5FFF5"/>
                </a:solidFill>
                <a:latin typeface="Montserrat Light"/>
              </a:rPr>
              <a:t>In the previous graph, which a bit more advanced, packs a lot more information about the target column by using attributes such as size,  and colour to portray information.</a:t>
            </a:r>
          </a:p>
          <a:p>
            <a:pPr algn="just">
              <a:lnSpc>
                <a:spcPts val="4059"/>
              </a:lnSpc>
            </a:pPr>
          </a:p>
          <a:p>
            <a:pPr algn="just">
              <a:lnSpc>
                <a:spcPts val="4059"/>
              </a:lnSpc>
            </a:pPr>
            <a:r>
              <a:rPr lang="en-US" sz="2941" spc="288">
                <a:solidFill>
                  <a:srgbClr val="F5FFF5"/>
                </a:solidFill>
                <a:latin typeface="Montserrat Light"/>
              </a:rPr>
              <a:t>Apart from the basic bar graph which shows that the people with the highest montly income have the most representation in ‘Good’  credit score class, it can be noted that the size of all bars is not the same, We have displayed additional information about the average outstanding debt of  all customers in each class using this attribute. Lesser width of the bar indicates higher debt, which is naturally seen among people with a poor credit score.</a:t>
            </a:r>
          </a:p>
          <a:p>
            <a:pPr algn="just">
              <a:lnSpc>
                <a:spcPts val="4059"/>
              </a:lnSpc>
            </a:pPr>
          </a:p>
          <a:p>
            <a:pPr algn="just">
              <a:lnSpc>
                <a:spcPts val="4059"/>
              </a:lnSpc>
              <a:spcBef>
                <a:spcPct val="0"/>
              </a:spcBef>
            </a:pPr>
            <a:r>
              <a:rPr lang="en-US" sz="2941" spc="288">
                <a:solidFill>
                  <a:srgbClr val="F5FFF5"/>
                </a:solidFill>
                <a:latin typeface="Montserrat Light"/>
              </a:rPr>
              <a:t>Finally using colour, we have displayed the average number of bank accounts the customer holds. Again, smaller the better. The same trend is reflected here as well, with people in the poor category showing the darkest shade of blue, indicating the most accounts.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19268" y="-4555262"/>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45688" y="2854734"/>
            <a:ext cx="6283781" cy="2905554"/>
          </a:xfrm>
          <a:custGeom>
            <a:avLst/>
            <a:gdLst/>
            <a:ahLst/>
            <a:cxnLst/>
            <a:rect r="r" b="b" t="t" l="l"/>
            <a:pathLst>
              <a:path h="2905554" w="6283781">
                <a:moveTo>
                  <a:pt x="0" y="0"/>
                </a:moveTo>
                <a:lnTo>
                  <a:pt x="6283782" y="0"/>
                </a:lnTo>
                <a:lnTo>
                  <a:pt x="6283782" y="2905554"/>
                </a:lnTo>
                <a:lnTo>
                  <a:pt x="0" y="2905554"/>
                </a:lnTo>
                <a:lnTo>
                  <a:pt x="0" y="0"/>
                </a:lnTo>
                <a:close/>
              </a:path>
            </a:pathLst>
          </a:custGeom>
          <a:blipFill>
            <a:blip r:embed="rId4"/>
            <a:stretch>
              <a:fillRect l="0" t="0" r="0" b="0"/>
            </a:stretch>
          </a:blipFill>
        </p:spPr>
      </p:sp>
      <p:sp>
        <p:nvSpPr>
          <p:cNvPr name="Freeform 4" id="4"/>
          <p:cNvSpPr/>
          <p:nvPr/>
        </p:nvSpPr>
        <p:spPr>
          <a:xfrm flipH="false" flipV="false" rot="0">
            <a:off x="11260538" y="6422911"/>
            <a:ext cx="6363463" cy="2660829"/>
          </a:xfrm>
          <a:custGeom>
            <a:avLst/>
            <a:gdLst/>
            <a:ahLst/>
            <a:cxnLst/>
            <a:rect r="r" b="b" t="t" l="l"/>
            <a:pathLst>
              <a:path h="2660829" w="6363463">
                <a:moveTo>
                  <a:pt x="0" y="0"/>
                </a:moveTo>
                <a:lnTo>
                  <a:pt x="6363464" y="0"/>
                </a:lnTo>
                <a:lnTo>
                  <a:pt x="6363464" y="2660828"/>
                </a:lnTo>
                <a:lnTo>
                  <a:pt x="0" y="2660828"/>
                </a:lnTo>
                <a:lnTo>
                  <a:pt x="0" y="0"/>
                </a:lnTo>
                <a:close/>
              </a:path>
            </a:pathLst>
          </a:custGeom>
          <a:blipFill>
            <a:blip r:embed="rId5"/>
            <a:stretch>
              <a:fillRect l="0" t="0" r="0" b="0"/>
            </a:stretch>
          </a:blipFill>
        </p:spPr>
      </p:sp>
      <p:sp>
        <p:nvSpPr>
          <p:cNvPr name="TextBox 5" id="5"/>
          <p:cNvSpPr txBox="true"/>
          <p:nvPr/>
        </p:nvSpPr>
        <p:spPr>
          <a:xfrm rot="0">
            <a:off x="3541783" y="521570"/>
            <a:ext cx="11204434" cy="1402661"/>
          </a:xfrm>
          <a:prstGeom prst="rect">
            <a:avLst/>
          </a:prstGeom>
        </p:spPr>
        <p:txBody>
          <a:bodyPr anchor="t" rtlCol="false" tIns="0" lIns="0" bIns="0" rIns="0">
            <a:spAutoFit/>
          </a:bodyPr>
          <a:lstStyle/>
          <a:p>
            <a:pPr>
              <a:lnSpc>
                <a:spcPts val="11349"/>
              </a:lnSpc>
            </a:pPr>
            <a:r>
              <a:rPr lang="en-US" sz="8224" spc="806">
                <a:solidFill>
                  <a:srgbClr val="231F20"/>
                </a:solidFill>
                <a:latin typeface="Bebas Neue Bold"/>
              </a:rPr>
              <a:t>2. CLEANING AND SAMPLING</a:t>
            </a:r>
          </a:p>
        </p:txBody>
      </p:sp>
      <p:sp>
        <p:nvSpPr>
          <p:cNvPr name="TextBox 6" id="6"/>
          <p:cNvSpPr txBox="true"/>
          <p:nvPr/>
        </p:nvSpPr>
        <p:spPr>
          <a:xfrm rot="0">
            <a:off x="2199950" y="2154012"/>
            <a:ext cx="8370163" cy="7260671"/>
          </a:xfrm>
          <a:prstGeom prst="rect">
            <a:avLst/>
          </a:prstGeom>
        </p:spPr>
        <p:txBody>
          <a:bodyPr anchor="t" rtlCol="false" tIns="0" lIns="0" bIns="0" rIns="0">
            <a:spAutoFit/>
          </a:bodyPr>
          <a:lstStyle/>
          <a:p>
            <a:pPr algn="just">
              <a:lnSpc>
                <a:spcPts val="3866"/>
              </a:lnSpc>
              <a:spcBef>
                <a:spcPct val="0"/>
              </a:spcBef>
            </a:pPr>
            <a:r>
              <a:rPr lang="en-US" sz="2802" spc="274">
                <a:solidFill>
                  <a:srgbClr val="231F20"/>
                </a:solidFill>
                <a:latin typeface="Montserrat Bold"/>
              </a:rPr>
              <a:t>Age Column</a:t>
            </a:r>
          </a:p>
          <a:p>
            <a:pPr algn="just">
              <a:lnSpc>
                <a:spcPts val="3866"/>
              </a:lnSpc>
              <a:spcBef>
                <a:spcPct val="0"/>
              </a:spcBef>
            </a:pPr>
          </a:p>
          <a:p>
            <a:pPr algn="just">
              <a:lnSpc>
                <a:spcPts val="3866"/>
              </a:lnSpc>
              <a:spcBef>
                <a:spcPct val="0"/>
              </a:spcBef>
            </a:pPr>
            <a:r>
              <a:rPr lang="en-US" sz="2802" spc="274">
                <a:solidFill>
                  <a:srgbClr val="231F20"/>
                </a:solidFill>
                <a:latin typeface="Montserrat"/>
              </a:rPr>
              <a:t>Upon a brief observation of the data, we notice that there are misplaced underscores ‘_’ occasionally, the datatype is ‘object’ and some absurdly high values of age (5000) are present. Hence, we will fix this by </a:t>
            </a:r>
          </a:p>
          <a:p>
            <a:pPr algn="just">
              <a:lnSpc>
                <a:spcPts val="3866"/>
              </a:lnSpc>
              <a:spcBef>
                <a:spcPct val="0"/>
              </a:spcBef>
            </a:pPr>
            <a:r>
              <a:rPr lang="en-US" sz="2802" spc="274">
                <a:solidFill>
                  <a:srgbClr val="231F20"/>
                </a:solidFill>
                <a:latin typeface="Montserrat"/>
              </a:rPr>
              <a:t>1. Eliminating the underscore</a:t>
            </a:r>
          </a:p>
          <a:p>
            <a:pPr algn="just">
              <a:lnSpc>
                <a:spcPts val="3866"/>
              </a:lnSpc>
              <a:spcBef>
                <a:spcPct val="0"/>
              </a:spcBef>
            </a:pPr>
            <a:r>
              <a:rPr lang="en-US" sz="2802" spc="274">
                <a:solidFill>
                  <a:srgbClr val="231F20"/>
                </a:solidFill>
                <a:latin typeface="Montserrat"/>
              </a:rPr>
              <a:t>2. Converting the datatype to integer</a:t>
            </a:r>
          </a:p>
          <a:p>
            <a:pPr algn="just">
              <a:lnSpc>
                <a:spcPts val="3866"/>
              </a:lnSpc>
              <a:spcBef>
                <a:spcPct val="0"/>
              </a:spcBef>
            </a:pPr>
            <a:r>
              <a:rPr lang="en-US" sz="2802" spc="274">
                <a:solidFill>
                  <a:srgbClr val="231F20"/>
                </a:solidFill>
                <a:latin typeface="Montserrat"/>
              </a:rPr>
              <a:t>3. Replacing ‘abnormal’ age values (here assumed to be under 10 and over 70)  by corresponding age values of other columns with same customer ID and a ‘normal’ age value. </a:t>
            </a:r>
          </a:p>
        </p:txBody>
      </p:sp>
      <p:sp>
        <p:nvSpPr>
          <p:cNvPr name="TextBox 7" id="7"/>
          <p:cNvSpPr txBox="true"/>
          <p:nvPr/>
        </p:nvSpPr>
        <p:spPr>
          <a:xfrm rot="0">
            <a:off x="11145688" y="2134962"/>
            <a:ext cx="1091644"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Before</a:t>
            </a:r>
          </a:p>
        </p:txBody>
      </p:sp>
      <p:sp>
        <p:nvSpPr>
          <p:cNvPr name="TextBox 8" id="8"/>
          <p:cNvSpPr txBox="true"/>
          <p:nvPr/>
        </p:nvSpPr>
        <p:spPr>
          <a:xfrm rot="0">
            <a:off x="11276975" y="5703138"/>
            <a:ext cx="829072"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After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DAFzgj-I5Os</dc:identifier>
  <dcterms:modified xsi:type="dcterms:W3CDTF">2011-08-01T06:04:30Z</dcterms:modified>
  <cp:revision>1</cp:revision>
  <dc:title>AML Project Group 2</dc:title>
</cp:coreProperties>
</file>